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326" r:id="rId2"/>
    <p:sldId id="360" r:id="rId3"/>
    <p:sldId id="338" r:id="rId4"/>
    <p:sldId id="334" r:id="rId5"/>
    <p:sldId id="330" r:id="rId6"/>
    <p:sldId id="327" r:id="rId7"/>
    <p:sldId id="353" r:id="rId8"/>
    <p:sldId id="335" r:id="rId9"/>
    <p:sldId id="328" r:id="rId10"/>
    <p:sldId id="329" r:id="rId11"/>
    <p:sldId id="331" r:id="rId12"/>
    <p:sldId id="341"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1C41"/>
    <a:srgbClr val="FDF5EF"/>
    <a:srgbClr val="D2A57B"/>
    <a:srgbClr val="938B98"/>
    <a:srgbClr val="FDF9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90" d="100"/>
          <a:sy n="90" d="100"/>
        </p:scale>
        <p:origin x="280" y="56"/>
      </p:cViewPr>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BEAB4-20A8-4561-A4BD-AF15A572F05E}" type="datetimeFigureOut">
              <a:rPr lang="zh-CN" altLang="en-US" smtClean="0"/>
              <a:t>2023/12/31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9E2783-B739-455C-8B8B-DC26336A09A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9E2783-B739-455C-8B8B-DC26336A09A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t>11</a:t>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9E2783-B739-455C-8B8B-DC26336A09A5}" type="slidenum">
              <a:rPr lang="zh-CN" altLang="en-US" smtClean="0"/>
              <a:t>12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9E2783-B739-455C-8B8B-DC26336A09A5}"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BDD7CB-7B5F-4BF0-AEC3-F52025458AB4}"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t>5</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t>6</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t>7</a:t>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t>8</a:t>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t>9</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Normal Right">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lide #13">
    <p:spTree>
      <p:nvGrpSpPr>
        <p:cNvPr id="1" name=""/>
        <p:cNvGrpSpPr/>
        <p:nvPr/>
      </p:nvGrpSpPr>
      <p:grpSpPr>
        <a:xfrm>
          <a:off x="0" y="0"/>
          <a:ext cx="0" cy="0"/>
          <a:chOff x="0" y="0"/>
          <a:chExt cx="0" cy="0"/>
        </a:xfrm>
      </p:grpSpPr>
      <p:sp>
        <p:nvSpPr>
          <p:cNvPr id="7" name="4 6"/>
          <p:cNvSpPr>
            <a:spLocks noGrp="1"/>
          </p:cNvSpPr>
          <p:nvPr>
            <p:ph type="pic" sz="quarter" idx="10"/>
          </p:nvPr>
        </p:nvSpPr>
        <p:spPr>
          <a:xfrm>
            <a:off x="1308999" y="2004109"/>
            <a:ext cx="1655622" cy="1655192"/>
          </a:xfrm>
          <a:prstGeom prst="ellipse">
            <a:avLst/>
          </a:prstGeom>
        </p:spPr>
        <p:txBody>
          <a:bodyPr>
            <a:normAutofit/>
          </a:bodyPr>
          <a:lstStyle>
            <a:lvl1pPr marL="0" indent="0" algn="ctr">
              <a:buNone/>
              <a:defRPr sz="1200">
                <a:solidFill>
                  <a:schemeClr val="bg1"/>
                </a:solidFill>
              </a:defRPr>
            </a:lvl1pPr>
          </a:lstStyle>
          <a:p>
            <a:endParaRPr lang="en-US"/>
          </a:p>
        </p:txBody>
      </p:sp>
      <p:sp>
        <p:nvSpPr>
          <p:cNvPr id="8" name="4 6"/>
          <p:cNvSpPr>
            <a:spLocks noGrp="1"/>
          </p:cNvSpPr>
          <p:nvPr>
            <p:ph type="pic" sz="quarter" idx="11"/>
          </p:nvPr>
        </p:nvSpPr>
        <p:spPr>
          <a:xfrm>
            <a:off x="3946919" y="2004109"/>
            <a:ext cx="1655622" cy="1655192"/>
          </a:xfrm>
          <a:prstGeom prst="ellipse">
            <a:avLst/>
          </a:prstGeom>
        </p:spPr>
        <p:txBody>
          <a:bodyPr>
            <a:normAutofit/>
          </a:bodyPr>
          <a:lstStyle>
            <a:lvl1pPr marL="0" indent="0" algn="ctr">
              <a:buNone/>
              <a:defRPr sz="1200">
                <a:solidFill>
                  <a:schemeClr val="bg1"/>
                </a:solidFill>
              </a:defRPr>
            </a:lvl1pPr>
          </a:lstStyle>
          <a:p>
            <a:endParaRPr lang="en-US"/>
          </a:p>
        </p:txBody>
      </p:sp>
      <p:sp>
        <p:nvSpPr>
          <p:cNvPr id="9" name="44 6"/>
          <p:cNvSpPr>
            <a:spLocks noGrp="1"/>
          </p:cNvSpPr>
          <p:nvPr>
            <p:ph type="pic" sz="quarter" idx="12"/>
          </p:nvPr>
        </p:nvSpPr>
        <p:spPr>
          <a:xfrm>
            <a:off x="6584839" y="2004109"/>
            <a:ext cx="1655622" cy="1655192"/>
          </a:xfrm>
          <a:prstGeom prst="ellipse">
            <a:avLst/>
          </a:prstGeom>
        </p:spPr>
        <p:txBody>
          <a:bodyPr>
            <a:normAutofit/>
          </a:bodyPr>
          <a:lstStyle>
            <a:lvl1pPr marL="0" indent="0" algn="ctr">
              <a:buNone/>
              <a:defRPr sz="1200">
                <a:solidFill>
                  <a:schemeClr val="bg1"/>
                </a:solidFill>
              </a:defRPr>
            </a:lvl1pPr>
          </a:lstStyle>
          <a:p>
            <a:endParaRPr lang="en-US"/>
          </a:p>
        </p:txBody>
      </p:sp>
      <p:sp>
        <p:nvSpPr>
          <p:cNvPr id="5" name="44 6"/>
          <p:cNvSpPr>
            <a:spLocks noGrp="1"/>
          </p:cNvSpPr>
          <p:nvPr>
            <p:ph type="pic" sz="quarter" idx="13"/>
          </p:nvPr>
        </p:nvSpPr>
        <p:spPr>
          <a:xfrm>
            <a:off x="9222759" y="2004109"/>
            <a:ext cx="1655622" cy="1655192"/>
          </a:xfrm>
          <a:prstGeom prst="ellipse">
            <a:avLst/>
          </a:prstGeom>
        </p:spPr>
        <p:txBody>
          <a:bodyPr>
            <a:normAutofit/>
          </a:bodyPr>
          <a:lstStyle>
            <a:lvl1pPr marL="0" indent="0" algn="ctr">
              <a:buNone/>
              <a:defRPr sz="1200">
                <a:solidFill>
                  <a:schemeClr val="bg1"/>
                </a:solidFill>
              </a:defRPr>
            </a:lvl1pPr>
          </a:lstStyle>
          <a:p>
            <a:endParaRPr lang="en-US"/>
          </a:p>
        </p:txBody>
      </p:sp>
    </p:spTree>
  </p:cSld>
  <p:clrMapOvr>
    <a:masterClrMapping/>
  </p:clrMapOvr>
  <p:transition spd="slow" advClick="0" advTm="1000">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5" name="图片占位符 3"/>
          <p:cNvSpPr>
            <a:spLocks noGrp="1"/>
          </p:cNvSpPr>
          <p:nvPr>
            <p:ph type="pic" sz="quarter" idx="10"/>
          </p:nvPr>
        </p:nvSpPr>
        <p:spPr>
          <a:xfrm>
            <a:off x="695326" y="1457326"/>
            <a:ext cx="3107994" cy="4958224"/>
          </a:xfrm>
          <a:prstGeom prst="rect">
            <a:avLst/>
          </a:prstGeom>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
        <p:nvSpPr>
          <p:cNvPr id="8" name="Picture Placeholder 4"/>
          <p:cNvSpPr>
            <a:spLocks noGrp="1"/>
          </p:cNvSpPr>
          <p:nvPr>
            <p:ph type="pic" sz="quarter" idx="25" hasCustomPrompt="1"/>
          </p:nvPr>
        </p:nvSpPr>
        <p:spPr>
          <a:xfrm>
            <a:off x="4690149" y="2470804"/>
            <a:ext cx="2811703" cy="2811703"/>
          </a:xfrm>
          <a:prstGeom prst="ellipse">
            <a:avLst/>
          </a:prstGeom>
          <a:pattFill prst="pct10">
            <a:fgClr>
              <a:schemeClr val="tx1"/>
            </a:fgClr>
            <a:bgClr>
              <a:schemeClr val="bg1"/>
            </a:bgClr>
          </a:pattFill>
        </p:spPr>
        <p:txBody>
          <a:bodyPr wrap="square" anchor="ctr">
            <a:noAutofit/>
          </a:bodyPr>
          <a:lstStyle>
            <a:lvl1pPr marL="0" indent="0" algn="ctr">
              <a:buNone/>
              <a:defRPr sz="1000" b="0" i="0">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a:t>Insert Image</a:t>
            </a: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DF5EF"/>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8" cstate="print">
            <a:extLst>
              <a:ext uri="{28A0092B-C50C-407E-A947-70E740481C1C}">
                <a14:useLocalDpi xmlns:a14="http://schemas.microsoft.com/office/drawing/2010/main" val="0"/>
              </a:ext>
            </a:extLst>
          </a:blip>
          <a:srcRect t="46796" b="19088"/>
          <a:stretch>
            <a:fillRect/>
          </a:stretch>
        </p:blipFill>
        <p:spPr>
          <a:xfrm flipH="1" flipV="1">
            <a:off x="5786235" y="5765372"/>
            <a:ext cx="6405797" cy="1092629"/>
          </a:xfrm>
          <a:custGeom>
            <a:avLst/>
            <a:gdLst>
              <a:gd name="connsiteX0" fmla="*/ 6405797 w 6405797"/>
              <a:gd name="connsiteY0" fmla="*/ 1092629 h 1092629"/>
              <a:gd name="connsiteX1" fmla="*/ 0 w 6405797"/>
              <a:gd name="connsiteY1" fmla="*/ 1092629 h 1092629"/>
              <a:gd name="connsiteX2" fmla="*/ 0 w 6405797"/>
              <a:gd name="connsiteY2" fmla="*/ 0 h 1092629"/>
              <a:gd name="connsiteX3" fmla="*/ 6405797 w 6405797"/>
              <a:gd name="connsiteY3" fmla="*/ 0 h 1092629"/>
            </a:gdLst>
            <a:ahLst/>
            <a:cxnLst>
              <a:cxn ang="0">
                <a:pos x="connsiteX0" y="connsiteY0"/>
              </a:cxn>
              <a:cxn ang="0">
                <a:pos x="connsiteX1" y="connsiteY1"/>
              </a:cxn>
              <a:cxn ang="0">
                <a:pos x="connsiteX2" y="connsiteY2"/>
              </a:cxn>
              <a:cxn ang="0">
                <a:pos x="connsiteX3" y="connsiteY3"/>
              </a:cxn>
            </a:cxnLst>
            <a:rect l="l" t="t" r="r" b="b"/>
            <a:pathLst>
              <a:path w="6405797" h="1092629">
                <a:moveTo>
                  <a:pt x="6405797" y="1092629"/>
                </a:moveTo>
                <a:lnTo>
                  <a:pt x="0" y="1092629"/>
                </a:lnTo>
                <a:lnTo>
                  <a:pt x="0" y="0"/>
                </a:lnTo>
                <a:lnTo>
                  <a:pt x="6405797" y="0"/>
                </a:lnTo>
                <a:close/>
              </a:path>
            </a:pathLst>
          </a:custGeom>
        </p:spPr>
      </p:pic>
      <p:pic>
        <p:nvPicPr>
          <p:cNvPr id="6" name="图片 5"/>
          <p:cNvPicPr>
            <a:picLocks noChangeAspect="1"/>
          </p:cNvPicPr>
          <p:nvPr userDrawn="1"/>
        </p:nvPicPr>
        <p:blipFill rotWithShape="1">
          <a:blip r:embed="rId9" cstate="print">
            <a:extLst>
              <a:ext uri="{28A0092B-C50C-407E-A947-70E740481C1C}">
                <a14:useLocalDpi xmlns:a14="http://schemas.microsoft.com/office/drawing/2010/main" val="0"/>
              </a:ext>
            </a:extLst>
          </a:blip>
          <a:srcRect t="46796" b="19088"/>
          <a:stretch>
            <a:fillRect/>
          </a:stretch>
        </p:blipFill>
        <p:spPr>
          <a:xfrm>
            <a:off x="0" y="0"/>
            <a:ext cx="4302177" cy="733817"/>
          </a:xfrm>
          <a:custGeom>
            <a:avLst/>
            <a:gdLst>
              <a:gd name="connsiteX0" fmla="*/ 6405797 w 6405797"/>
              <a:gd name="connsiteY0" fmla="*/ 1092629 h 1092629"/>
              <a:gd name="connsiteX1" fmla="*/ 0 w 6405797"/>
              <a:gd name="connsiteY1" fmla="*/ 1092629 h 1092629"/>
              <a:gd name="connsiteX2" fmla="*/ 0 w 6405797"/>
              <a:gd name="connsiteY2" fmla="*/ 0 h 1092629"/>
              <a:gd name="connsiteX3" fmla="*/ 6405797 w 6405797"/>
              <a:gd name="connsiteY3" fmla="*/ 0 h 1092629"/>
            </a:gdLst>
            <a:ahLst/>
            <a:cxnLst>
              <a:cxn ang="0">
                <a:pos x="connsiteX0" y="connsiteY0"/>
              </a:cxn>
              <a:cxn ang="0">
                <a:pos x="connsiteX1" y="connsiteY1"/>
              </a:cxn>
              <a:cxn ang="0">
                <a:pos x="connsiteX2" y="connsiteY2"/>
              </a:cxn>
              <a:cxn ang="0">
                <a:pos x="connsiteX3" y="connsiteY3"/>
              </a:cxn>
            </a:cxnLst>
            <a:rect l="l" t="t" r="r" b="b"/>
            <a:pathLst>
              <a:path w="6405797" h="1092629">
                <a:moveTo>
                  <a:pt x="6405797" y="1092629"/>
                </a:moveTo>
                <a:lnTo>
                  <a:pt x="0" y="1092629"/>
                </a:lnTo>
                <a:lnTo>
                  <a:pt x="0" y="0"/>
                </a:lnTo>
                <a:lnTo>
                  <a:pt x="6405797" y="0"/>
                </a:lnTo>
                <a:close/>
              </a:path>
            </a:pathLst>
          </a:cu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微软雅黑 Light" panose="020B0502040204020203" pitchFamily="2" charset="-122"/>
          <a:ea typeface="微软雅黑 Light" panose="020B0502040204020203" pitchFamily="2" charset="-122"/>
        </a:defRPr>
      </a:lvl2pPr>
      <a:lvl3pPr algn="l" rtl="0" eaLnBrk="0" fontAlgn="base" hangingPunct="0">
        <a:lnSpc>
          <a:spcPct val="90000"/>
        </a:lnSpc>
        <a:spcBef>
          <a:spcPct val="0"/>
        </a:spcBef>
        <a:spcAft>
          <a:spcPct val="0"/>
        </a:spcAft>
        <a:defRPr sz="4400">
          <a:solidFill>
            <a:schemeClr val="tx1"/>
          </a:solidFill>
          <a:latin typeface="微软雅黑 Light" panose="020B0502040204020203" pitchFamily="2" charset="-122"/>
          <a:ea typeface="微软雅黑 Light" panose="020B0502040204020203" pitchFamily="2" charset="-122"/>
        </a:defRPr>
      </a:lvl3pPr>
      <a:lvl4pPr algn="l" rtl="0" eaLnBrk="0" fontAlgn="base" hangingPunct="0">
        <a:lnSpc>
          <a:spcPct val="90000"/>
        </a:lnSpc>
        <a:spcBef>
          <a:spcPct val="0"/>
        </a:spcBef>
        <a:spcAft>
          <a:spcPct val="0"/>
        </a:spcAft>
        <a:defRPr sz="4400">
          <a:solidFill>
            <a:schemeClr val="tx1"/>
          </a:solidFill>
          <a:latin typeface="微软雅黑 Light" panose="020B0502040204020203" pitchFamily="2" charset="-122"/>
          <a:ea typeface="微软雅黑 Light" panose="020B0502040204020203" pitchFamily="2" charset="-122"/>
        </a:defRPr>
      </a:lvl4pPr>
      <a:lvl5pPr algn="l" rtl="0" eaLnBrk="0" fontAlgn="base" hangingPunct="0">
        <a:lnSpc>
          <a:spcPct val="90000"/>
        </a:lnSpc>
        <a:spcBef>
          <a:spcPct val="0"/>
        </a:spcBef>
        <a:spcAft>
          <a:spcPct val="0"/>
        </a:spcAft>
        <a:defRPr sz="4400">
          <a:solidFill>
            <a:schemeClr val="tx1"/>
          </a:solidFill>
          <a:latin typeface="微软雅黑 Light" panose="020B0502040204020203" pitchFamily="2" charset="-122"/>
          <a:ea typeface="微软雅黑 Light" panose="020B0502040204020203" pitchFamily="2" charset="-122"/>
        </a:defRPr>
      </a:lvl5pPr>
      <a:lvl6pPr marL="457200" algn="l" rtl="0" fontAlgn="base">
        <a:lnSpc>
          <a:spcPct val="90000"/>
        </a:lnSpc>
        <a:spcBef>
          <a:spcPct val="0"/>
        </a:spcBef>
        <a:spcAft>
          <a:spcPct val="0"/>
        </a:spcAft>
        <a:defRPr sz="4400">
          <a:solidFill>
            <a:schemeClr val="tx1"/>
          </a:solidFill>
          <a:latin typeface="微软雅黑 Light" panose="020B0502040204020203" pitchFamily="2" charset="-122"/>
          <a:ea typeface="微软雅黑 Light" panose="020B0502040204020203" pitchFamily="2" charset="-122"/>
        </a:defRPr>
      </a:lvl6pPr>
      <a:lvl7pPr marL="914400" algn="l" rtl="0" fontAlgn="base">
        <a:lnSpc>
          <a:spcPct val="90000"/>
        </a:lnSpc>
        <a:spcBef>
          <a:spcPct val="0"/>
        </a:spcBef>
        <a:spcAft>
          <a:spcPct val="0"/>
        </a:spcAft>
        <a:defRPr sz="4400">
          <a:solidFill>
            <a:schemeClr val="tx1"/>
          </a:solidFill>
          <a:latin typeface="微软雅黑 Light" panose="020B0502040204020203" pitchFamily="2" charset="-122"/>
          <a:ea typeface="微软雅黑 Light" panose="020B0502040204020203" pitchFamily="2" charset="-122"/>
        </a:defRPr>
      </a:lvl7pPr>
      <a:lvl8pPr marL="1371600" algn="l" rtl="0" fontAlgn="base">
        <a:lnSpc>
          <a:spcPct val="90000"/>
        </a:lnSpc>
        <a:spcBef>
          <a:spcPct val="0"/>
        </a:spcBef>
        <a:spcAft>
          <a:spcPct val="0"/>
        </a:spcAft>
        <a:defRPr sz="4400">
          <a:solidFill>
            <a:schemeClr val="tx1"/>
          </a:solidFill>
          <a:latin typeface="微软雅黑 Light" panose="020B0502040204020203" pitchFamily="2" charset="-122"/>
          <a:ea typeface="微软雅黑 Light" panose="020B0502040204020203" pitchFamily="2" charset="-122"/>
        </a:defRPr>
      </a:lvl8pPr>
      <a:lvl9pPr marL="1828800" algn="l" rtl="0" fontAlgn="base">
        <a:lnSpc>
          <a:spcPct val="90000"/>
        </a:lnSpc>
        <a:spcBef>
          <a:spcPct val="0"/>
        </a:spcBef>
        <a:spcAft>
          <a:spcPct val="0"/>
        </a:spcAft>
        <a:defRPr sz="4400">
          <a:solidFill>
            <a:schemeClr val="tx1"/>
          </a:solidFill>
          <a:latin typeface="微软雅黑 Light" panose="020B0502040204020203" pitchFamily="2" charset="-122"/>
          <a:ea typeface="微软雅黑 Light" panose="020B0502040204020203"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5EF"/>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593705" cy="4796853"/>
          </a:xfrm>
          <a:prstGeom prst="rect">
            <a:avLst/>
          </a:prstGeom>
        </p:spPr>
      </p:pic>
      <p:sp>
        <p:nvSpPr>
          <p:cNvPr id="8" name="文本框 7"/>
          <p:cNvSpPr txBox="1"/>
          <p:nvPr/>
        </p:nvSpPr>
        <p:spPr>
          <a:xfrm>
            <a:off x="3909060" y="2956560"/>
            <a:ext cx="7397750" cy="1106805"/>
          </a:xfrm>
          <a:prstGeom prst="rect">
            <a:avLst/>
          </a:prstGeom>
          <a:noFill/>
        </p:spPr>
        <p:txBody>
          <a:bodyPr wrap="square" rtlCol="0">
            <a:spAutoFit/>
          </a:bodyPr>
          <a:lstStyle>
            <a:defPPr>
              <a:defRPr lang="zh-CN"/>
            </a:defPPr>
            <a:lvl1pPr algn="ctr">
              <a:defRPr sz="6600">
                <a:solidFill>
                  <a:schemeClr val="bg1"/>
                </a:solidFill>
                <a:latin typeface="方正清刻本悦宋简体" panose="02000000000000000000" pitchFamily="2" charset="-122"/>
                <a:ea typeface="方正清刻本悦宋简体" panose="02000000000000000000" pitchFamily="2" charset="-122"/>
              </a:defRPr>
            </a:lvl1pPr>
          </a:lstStyle>
          <a:p>
            <a:pPr algn="dist"/>
            <a:r>
              <a:rPr lang="zh-CN" altLang="en-US" b="1" dirty="0">
                <a:solidFill>
                  <a:srgbClr val="2C1C41"/>
                </a:solidFill>
                <a:latin typeface="Arial" panose="020B0604020202020204" pitchFamily="34" charset="0"/>
                <a:ea typeface="微软雅黑" panose="020B0503020204020204" pitchFamily="34" charset="-122"/>
                <a:sym typeface="Arial" panose="020B0604020202020204" pitchFamily="34" charset="0"/>
              </a:rPr>
              <a:t>数据仓库技术答辩</a:t>
            </a:r>
          </a:p>
        </p:txBody>
      </p:sp>
      <p:sp>
        <p:nvSpPr>
          <p:cNvPr id="10" name="矩形 9"/>
          <p:cNvSpPr/>
          <p:nvPr/>
        </p:nvSpPr>
        <p:spPr>
          <a:xfrm>
            <a:off x="5128195" y="4365355"/>
            <a:ext cx="6083648" cy="169277"/>
          </a:xfrm>
          <a:prstGeom prst="rect">
            <a:avLst/>
          </a:prstGeom>
        </p:spPr>
        <p:txBody>
          <a:bodyPr wrap="square">
            <a:spAutoFit/>
          </a:bodyPr>
          <a:lstStyle/>
          <a:p>
            <a:pPr algn="dist" defTabSz="914400">
              <a:defRPr/>
            </a:pPr>
            <a:r>
              <a:rPr lang="zh-CN" altLang="en-US" sz="500" dirty="0">
                <a:solidFill>
                  <a:srgbClr val="2C1C41"/>
                </a:solidFill>
                <a:latin typeface="Arial" panose="020B0604020202020204" pitchFamily="34" charset="0"/>
                <a:ea typeface="微软雅黑" panose="020B0503020204020204" pitchFamily="34" charset="-122"/>
                <a:cs typeface="+mn-ea"/>
                <a:sym typeface="Arial" panose="020B0604020202020204" pitchFamily="34" charset="0"/>
              </a:rPr>
              <a:t>WE HAVE MADE GREAT ACHIEVEMENTS</a:t>
            </a:r>
          </a:p>
        </p:txBody>
      </p:sp>
      <p:sp>
        <p:nvSpPr>
          <p:cNvPr id="11" name="矩形 259"/>
          <p:cNvSpPr>
            <a:spLocks noChangeArrowheads="1"/>
          </p:cNvSpPr>
          <p:nvPr/>
        </p:nvSpPr>
        <p:spPr bwMode="auto">
          <a:xfrm>
            <a:off x="5222441" y="4156694"/>
            <a:ext cx="5989402" cy="1536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defTabSz="914400">
              <a:buNone/>
            </a:pPr>
            <a:r>
              <a:rPr lang="zh-CN" altLang="en-US" sz="1000" cap="all" spc="300" dirty="0">
                <a:solidFill>
                  <a:srgbClr val="2C1C41"/>
                </a:solidFill>
                <a:latin typeface="Arial" panose="020B0604020202020204" pitchFamily="34" charset="0"/>
                <a:cs typeface="+mn-ea"/>
                <a:sym typeface="Arial" panose="020B0604020202020204" pitchFamily="34" charset="0"/>
              </a:rPr>
              <a:t>小组成员：王姝谕2151894 唐书涵2153877</a:t>
            </a:r>
            <a:r>
              <a:rPr lang="en-US" altLang="zh-CN" sz="1000" cap="all" spc="300" dirty="0">
                <a:solidFill>
                  <a:srgbClr val="2C1C41"/>
                </a:solidFill>
                <a:latin typeface="Arial" panose="020B0604020202020204" pitchFamily="34" charset="0"/>
                <a:cs typeface="+mn-ea"/>
                <a:sym typeface="Arial" panose="020B0604020202020204" pitchFamily="34" charset="0"/>
              </a:rPr>
              <a:t> </a:t>
            </a:r>
            <a:r>
              <a:rPr lang="zh-CN" altLang="en-US" sz="1000" cap="all" spc="300" dirty="0">
                <a:solidFill>
                  <a:srgbClr val="2C1C41"/>
                </a:solidFill>
                <a:latin typeface="Arial" panose="020B0604020202020204" pitchFamily="34" charset="0"/>
                <a:cs typeface="+mn-ea"/>
                <a:sym typeface="Arial" panose="020B0604020202020204" pitchFamily="34" charset="0"/>
              </a:rPr>
              <a:t>汤可娴</a:t>
            </a:r>
            <a:r>
              <a:rPr lang="en-US" altLang="zh-CN" sz="1000" cap="all" spc="300" dirty="0">
                <a:solidFill>
                  <a:srgbClr val="2C1C41"/>
                </a:solidFill>
                <a:latin typeface="Arial" panose="020B0604020202020204" pitchFamily="34" charset="0"/>
                <a:cs typeface="+mn-ea"/>
                <a:sym typeface="Arial" panose="020B0604020202020204" pitchFamily="34" charset="0"/>
              </a:rPr>
              <a:t> 2152240</a:t>
            </a:r>
            <a:r>
              <a:rPr lang="zh-CN" altLang="en-US" sz="1000" cap="all" spc="300" dirty="0">
                <a:solidFill>
                  <a:srgbClr val="2C1C41"/>
                </a:solidFill>
                <a:latin typeface="Arial" panose="020B0604020202020204" pitchFamily="34" charset="0"/>
                <a:cs typeface="+mn-ea"/>
                <a:sym typeface="Arial" panose="020B0604020202020204" pitchFamily="34" charset="0"/>
              </a:rPr>
              <a:t> 张尧2152955</a:t>
            </a:r>
          </a:p>
        </p:txBody>
      </p:sp>
      <p:sp>
        <p:nvSpPr>
          <p:cNvPr id="12" name="矩形 11"/>
          <p:cNvSpPr/>
          <p:nvPr/>
        </p:nvSpPr>
        <p:spPr>
          <a:xfrm>
            <a:off x="9279714" y="2382299"/>
            <a:ext cx="1932129" cy="415498"/>
          </a:xfrm>
          <a:prstGeom prst="rect">
            <a:avLst/>
          </a:prstGeom>
        </p:spPr>
        <p:txBody>
          <a:bodyPr wrap="square">
            <a:spAutoFit/>
          </a:bodyPr>
          <a:lstStyle/>
          <a:p>
            <a:pPr algn="r"/>
            <a:r>
              <a:rPr lang="en-US" altLang="zh-CN" sz="1050" b="1" dirty="0">
                <a:solidFill>
                  <a:srgbClr val="2C1C41"/>
                </a:solidFill>
                <a:latin typeface="+mj-lt"/>
                <a:ea typeface="微软雅黑" panose="020B0503020204020204" pitchFamily="34" charset="-122"/>
                <a:cs typeface="+mn-ea"/>
                <a:sym typeface="Arial" panose="020B0604020202020204" pitchFamily="34" charset="0"/>
              </a:rPr>
              <a:t>RESEARCH AND ANALYSIS</a:t>
            </a:r>
          </a:p>
        </p:txBody>
      </p:sp>
      <p:sp>
        <p:nvSpPr>
          <p:cNvPr id="13" name="文本框 12"/>
          <p:cNvSpPr txBox="1"/>
          <p:nvPr/>
        </p:nvSpPr>
        <p:spPr>
          <a:xfrm>
            <a:off x="9123778" y="5076916"/>
            <a:ext cx="1475236" cy="261610"/>
          </a:xfrm>
          <a:prstGeom prst="rect">
            <a:avLst/>
          </a:prstGeom>
          <a:noFill/>
        </p:spPr>
        <p:txBody>
          <a:bodyPr wrap="square" rtlCol="0">
            <a:spAutoFit/>
          </a:bodyPr>
          <a:lstStyle/>
          <a:p>
            <a:pPr algn="ctr" defTabSz="1371600" eaLnBrk="0" fontAlgn="base" hangingPunct="0">
              <a:spcBef>
                <a:spcPct val="0"/>
              </a:spcBef>
              <a:spcAft>
                <a:spcPct val="0"/>
              </a:spcAft>
            </a:pPr>
            <a:r>
              <a:rPr lang="en-US" altLang="zh-CN" sz="1100" dirty="0">
                <a:solidFill>
                  <a:srgbClr val="2C1C41"/>
                </a:solidFill>
                <a:latin typeface="Arial" panose="020B0604020202020204" pitchFamily="34" charset="0"/>
                <a:ea typeface="微软雅黑" panose="020B0503020204020204" pitchFamily="34" charset="-122"/>
                <a:cs typeface="+mn-ea"/>
                <a:sym typeface="Arial" panose="020B0604020202020204" pitchFamily="34" charset="0"/>
              </a:rPr>
              <a:t>Let’s Start</a:t>
            </a:r>
          </a:p>
        </p:txBody>
      </p:sp>
      <p:sp>
        <p:nvSpPr>
          <p:cNvPr id="14" name="圆角矩形 13"/>
          <p:cNvSpPr/>
          <p:nvPr/>
        </p:nvSpPr>
        <p:spPr>
          <a:xfrm>
            <a:off x="8544843" y="4994592"/>
            <a:ext cx="2667000" cy="456324"/>
          </a:xfrm>
          <a:prstGeom prst="roundRect">
            <a:avLst>
              <a:gd name="adj" fmla="val 50000"/>
            </a:avLst>
          </a:prstGeom>
          <a:noFill/>
          <a:ln w="6350">
            <a:solidFill>
              <a:srgbClr val="252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eaLnBrk="0" fontAlgn="base" hangingPunct="0">
              <a:spcBef>
                <a:spcPct val="0"/>
              </a:spcBef>
              <a:spcAft>
                <a:spcPct val="0"/>
              </a:spcAft>
            </a:pPr>
            <a:endParaRPr lang="zh-CN" altLang="en-US" sz="2800" dirty="0">
              <a:solidFill>
                <a:srgbClr val="2C1C4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矩形 14"/>
          <p:cNvSpPr/>
          <p:nvPr/>
        </p:nvSpPr>
        <p:spPr>
          <a:xfrm>
            <a:off x="9362451" y="5410518"/>
            <a:ext cx="1031784" cy="45720"/>
          </a:xfrm>
          <a:prstGeom prst="rect">
            <a:avLst/>
          </a:prstGeom>
          <a:solidFill>
            <a:srgbClr val="25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eaLnBrk="0" fontAlgn="base" hangingPunct="0">
              <a:spcBef>
                <a:spcPct val="0"/>
              </a:spcBef>
              <a:spcAft>
                <a:spcPct val="0"/>
              </a:spcAft>
            </a:pPr>
            <a:endParaRPr lang="zh-CN" altLang="en-US" sz="2800" dirty="0">
              <a:solidFill>
                <a:srgbClr val="2C1C4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6" name="直接连接符 15"/>
          <p:cNvCxnSpPr/>
          <p:nvPr/>
        </p:nvCxnSpPr>
        <p:spPr>
          <a:xfrm>
            <a:off x="10350850" y="1594726"/>
            <a:ext cx="800263" cy="0"/>
          </a:xfrm>
          <a:prstGeom prst="line">
            <a:avLst/>
          </a:prstGeom>
          <a:ln w="28575">
            <a:solidFill>
              <a:srgbClr val="131745"/>
            </a:solidFill>
          </a:ln>
        </p:spPr>
        <p:style>
          <a:lnRef idx="1">
            <a:schemeClr val="accent1"/>
          </a:lnRef>
          <a:fillRef idx="0">
            <a:schemeClr val="accent1"/>
          </a:fillRef>
          <a:effectRef idx="0">
            <a:schemeClr val="accent1"/>
          </a:effectRef>
          <a:fontRef idx="minor">
            <a:schemeClr val="tx1"/>
          </a:fontRef>
        </p:style>
      </p:cxnSp>
      <p:sp>
        <p:nvSpPr>
          <p:cNvPr id="18" name="任意多边形 17"/>
          <p:cNvSpPr/>
          <p:nvPr/>
        </p:nvSpPr>
        <p:spPr bwMode="auto">
          <a:xfrm>
            <a:off x="9455117" y="1879798"/>
            <a:ext cx="1695041" cy="488900"/>
          </a:xfrm>
          <a:custGeom>
            <a:avLst/>
            <a:gdLst/>
            <a:ahLst/>
            <a:cxnLst/>
            <a:rect l="l" t="t" r="r" b="b"/>
            <a:pathLst>
              <a:path w="1695041" h="488900">
                <a:moveTo>
                  <a:pt x="672963" y="73000"/>
                </a:moveTo>
                <a:lnTo>
                  <a:pt x="672963" y="239092"/>
                </a:lnTo>
                <a:cubicBezTo>
                  <a:pt x="696404" y="239092"/>
                  <a:pt x="708124" y="230609"/>
                  <a:pt x="708124" y="213643"/>
                </a:cubicBezTo>
                <a:lnTo>
                  <a:pt x="708124" y="98450"/>
                </a:lnTo>
                <a:cubicBezTo>
                  <a:pt x="708124" y="81483"/>
                  <a:pt x="696404" y="73000"/>
                  <a:pt x="672963" y="73000"/>
                </a:cubicBezTo>
                <a:close/>
                <a:moveTo>
                  <a:pt x="1267532" y="65968"/>
                </a:moveTo>
                <a:lnTo>
                  <a:pt x="1267532" y="195895"/>
                </a:lnTo>
                <a:cubicBezTo>
                  <a:pt x="1289186" y="195895"/>
                  <a:pt x="1300013" y="187389"/>
                  <a:pt x="1300013" y="170377"/>
                </a:cubicBezTo>
                <a:lnTo>
                  <a:pt x="1300013" y="91145"/>
                </a:lnTo>
                <a:cubicBezTo>
                  <a:pt x="1300013" y="74360"/>
                  <a:pt x="1289186" y="65968"/>
                  <a:pt x="1267532" y="65968"/>
                </a:cubicBezTo>
                <a:close/>
                <a:moveTo>
                  <a:pt x="984981" y="65968"/>
                </a:moveTo>
                <a:cubicBezTo>
                  <a:pt x="973150" y="65968"/>
                  <a:pt x="967234" y="70768"/>
                  <a:pt x="967234" y="80367"/>
                </a:cubicBezTo>
                <a:lnTo>
                  <a:pt x="967234" y="407529"/>
                </a:lnTo>
                <a:cubicBezTo>
                  <a:pt x="967234" y="417128"/>
                  <a:pt x="973150" y="421928"/>
                  <a:pt x="984981" y="421928"/>
                </a:cubicBezTo>
                <a:cubicBezTo>
                  <a:pt x="996367" y="421928"/>
                  <a:pt x="1002059" y="417128"/>
                  <a:pt x="1002059" y="407529"/>
                </a:cubicBezTo>
                <a:lnTo>
                  <a:pt x="1002059" y="80367"/>
                </a:lnTo>
                <a:cubicBezTo>
                  <a:pt x="1002059" y="70768"/>
                  <a:pt x="996367" y="65968"/>
                  <a:pt x="984981" y="65968"/>
                </a:cubicBezTo>
                <a:close/>
                <a:moveTo>
                  <a:pt x="105482" y="65968"/>
                </a:moveTo>
                <a:lnTo>
                  <a:pt x="105482" y="195895"/>
                </a:lnTo>
                <a:cubicBezTo>
                  <a:pt x="127136" y="195895"/>
                  <a:pt x="137963" y="187389"/>
                  <a:pt x="137963" y="170377"/>
                </a:cubicBezTo>
                <a:lnTo>
                  <a:pt x="137963" y="91145"/>
                </a:lnTo>
                <a:cubicBezTo>
                  <a:pt x="137963" y="74360"/>
                  <a:pt x="127136" y="65968"/>
                  <a:pt x="105482" y="65968"/>
                </a:cubicBezTo>
                <a:close/>
                <a:moveTo>
                  <a:pt x="1471687" y="4353"/>
                </a:moveTo>
                <a:lnTo>
                  <a:pt x="1695041" y="4353"/>
                </a:lnTo>
                <a:lnTo>
                  <a:pt x="1695041" y="66972"/>
                </a:lnTo>
                <a:lnTo>
                  <a:pt x="1636105" y="66972"/>
                </a:lnTo>
                <a:lnTo>
                  <a:pt x="1636105" y="484547"/>
                </a:lnTo>
                <a:lnTo>
                  <a:pt x="1530623" y="484547"/>
                </a:lnTo>
                <a:lnTo>
                  <a:pt x="1530623" y="66972"/>
                </a:lnTo>
                <a:lnTo>
                  <a:pt x="1471687" y="66972"/>
                </a:lnTo>
                <a:close/>
                <a:moveTo>
                  <a:pt x="1162050" y="4353"/>
                </a:moveTo>
                <a:lnTo>
                  <a:pt x="1292311" y="4353"/>
                </a:lnTo>
                <a:cubicBezTo>
                  <a:pt x="1322003" y="4353"/>
                  <a:pt x="1347843" y="11162"/>
                  <a:pt x="1369833" y="24780"/>
                </a:cubicBezTo>
                <a:cubicBezTo>
                  <a:pt x="1391822" y="38397"/>
                  <a:pt x="1402817" y="59940"/>
                  <a:pt x="1402817" y="89408"/>
                </a:cubicBezTo>
                <a:lnTo>
                  <a:pt x="1402817" y="147005"/>
                </a:lnTo>
                <a:cubicBezTo>
                  <a:pt x="1402817" y="184286"/>
                  <a:pt x="1381050" y="209513"/>
                  <a:pt x="1337518" y="222684"/>
                </a:cubicBezTo>
                <a:cubicBezTo>
                  <a:pt x="1381273" y="232953"/>
                  <a:pt x="1403151" y="259407"/>
                  <a:pt x="1403151" y="302047"/>
                </a:cubicBezTo>
                <a:lnTo>
                  <a:pt x="1401477" y="354620"/>
                </a:lnTo>
                <a:cubicBezTo>
                  <a:pt x="1401477" y="431416"/>
                  <a:pt x="1408063" y="474948"/>
                  <a:pt x="1421234" y="485217"/>
                </a:cubicBezTo>
                <a:lnTo>
                  <a:pt x="1315752" y="485217"/>
                </a:lnTo>
                <a:cubicBezTo>
                  <a:pt x="1304367" y="471599"/>
                  <a:pt x="1298674" y="432978"/>
                  <a:pt x="1298674" y="369354"/>
                </a:cubicBezTo>
                <a:lnTo>
                  <a:pt x="1298674" y="368684"/>
                </a:lnTo>
                <a:lnTo>
                  <a:pt x="1299344" y="339886"/>
                </a:lnTo>
                <a:cubicBezTo>
                  <a:pt x="1300013" y="299926"/>
                  <a:pt x="1300348" y="279499"/>
                  <a:pt x="1300348" y="278606"/>
                </a:cubicBezTo>
                <a:cubicBezTo>
                  <a:pt x="1300348" y="262310"/>
                  <a:pt x="1289409" y="254161"/>
                  <a:pt x="1267532" y="254161"/>
                </a:cubicBezTo>
                <a:lnTo>
                  <a:pt x="1267532" y="484547"/>
                </a:lnTo>
                <a:lnTo>
                  <a:pt x="1162050" y="484547"/>
                </a:lnTo>
                <a:close/>
                <a:moveTo>
                  <a:pt x="570160" y="4353"/>
                </a:moveTo>
                <a:lnTo>
                  <a:pt x="681000" y="4353"/>
                </a:lnTo>
                <a:cubicBezTo>
                  <a:pt x="724979" y="4353"/>
                  <a:pt x="757628" y="9934"/>
                  <a:pt x="778947" y="21096"/>
                </a:cubicBezTo>
                <a:cubicBezTo>
                  <a:pt x="800267" y="32258"/>
                  <a:pt x="810927" y="55029"/>
                  <a:pt x="810927" y="89408"/>
                </a:cubicBezTo>
                <a:lnTo>
                  <a:pt x="810927" y="222684"/>
                </a:lnTo>
                <a:cubicBezTo>
                  <a:pt x="810927" y="254161"/>
                  <a:pt x="802221" y="276430"/>
                  <a:pt x="784808" y="289489"/>
                </a:cubicBezTo>
                <a:cubicBezTo>
                  <a:pt x="767395" y="302549"/>
                  <a:pt x="730113" y="308632"/>
                  <a:pt x="672963" y="307739"/>
                </a:cubicBezTo>
                <a:lnTo>
                  <a:pt x="672963" y="484547"/>
                </a:lnTo>
                <a:lnTo>
                  <a:pt x="570160" y="484547"/>
                </a:lnTo>
                <a:close/>
                <a:moveTo>
                  <a:pt x="312985" y="4353"/>
                </a:moveTo>
                <a:lnTo>
                  <a:pt x="517922" y="4353"/>
                </a:lnTo>
                <a:lnTo>
                  <a:pt x="517922" y="65968"/>
                </a:lnTo>
                <a:lnTo>
                  <a:pt x="418467" y="65968"/>
                </a:lnTo>
                <a:lnTo>
                  <a:pt x="418467" y="195895"/>
                </a:lnTo>
                <a:lnTo>
                  <a:pt x="508211" y="195895"/>
                </a:lnTo>
                <a:lnTo>
                  <a:pt x="508211" y="254161"/>
                </a:lnTo>
                <a:lnTo>
                  <a:pt x="418467" y="254161"/>
                </a:lnTo>
                <a:lnTo>
                  <a:pt x="418467" y="422932"/>
                </a:lnTo>
                <a:lnTo>
                  <a:pt x="519261" y="422932"/>
                </a:lnTo>
                <a:lnTo>
                  <a:pt x="519261" y="484547"/>
                </a:lnTo>
                <a:lnTo>
                  <a:pt x="312985" y="484547"/>
                </a:lnTo>
                <a:close/>
                <a:moveTo>
                  <a:pt x="0" y="4353"/>
                </a:moveTo>
                <a:lnTo>
                  <a:pt x="130261" y="4353"/>
                </a:lnTo>
                <a:cubicBezTo>
                  <a:pt x="159953" y="4353"/>
                  <a:pt x="185793" y="11162"/>
                  <a:pt x="207782" y="24780"/>
                </a:cubicBezTo>
                <a:cubicBezTo>
                  <a:pt x="229772" y="38397"/>
                  <a:pt x="240766" y="59940"/>
                  <a:pt x="240766" y="89408"/>
                </a:cubicBezTo>
                <a:lnTo>
                  <a:pt x="240766" y="147005"/>
                </a:lnTo>
                <a:cubicBezTo>
                  <a:pt x="240766" y="184286"/>
                  <a:pt x="219000" y="209513"/>
                  <a:pt x="175468" y="222684"/>
                </a:cubicBezTo>
                <a:cubicBezTo>
                  <a:pt x="219223" y="232953"/>
                  <a:pt x="241101" y="259407"/>
                  <a:pt x="241101" y="302047"/>
                </a:cubicBezTo>
                <a:lnTo>
                  <a:pt x="239427" y="354620"/>
                </a:lnTo>
                <a:cubicBezTo>
                  <a:pt x="239427" y="431416"/>
                  <a:pt x="246013" y="474948"/>
                  <a:pt x="259184" y="485217"/>
                </a:cubicBezTo>
                <a:lnTo>
                  <a:pt x="153702" y="485217"/>
                </a:lnTo>
                <a:cubicBezTo>
                  <a:pt x="142317" y="471599"/>
                  <a:pt x="136624" y="432978"/>
                  <a:pt x="136624" y="369354"/>
                </a:cubicBezTo>
                <a:lnTo>
                  <a:pt x="136624" y="368684"/>
                </a:lnTo>
                <a:lnTo>
                  <a:pt x="137294" y="339886"/>
                </a:lnTo>
                <a:cubicBezTo>
                  <a:pt x="137963" y="299926"/>
                  <a:pt x="138298" y="279499"/>
                  <a:pt x="138298" y="278606"/>
                </a:cubicBezTo>
                <a:cubicBezTo>
                  <a:pt x="138298" y="262310"/>
                  <a:pt x="127359" y="254161"/>
                  <a:pt x="105482" y="254161"/>
                </a:cubicBezTo>
                <a:lnTo>
                  <a:pt x="105482" y="484547"/>
                </a:lnTo>
                <a:lnTo>
                  <a:pt x="0" y="484547"/>
                </a:lnTo>
                <a:close/>
                <a:moveTo>
                  <a:pt x="985484" y="0"/>
                </a:moveTo>
                <a:cubicBezTo>
                  <a:pt x="1065069" y="0"/>
                  <a:pt x="1104863" y="30919"/>
                  <a:pt x="1104863" y="92757"/>
                </a:cubicBezTo>
                <a:lnTo>
                  <a:pt x="1104863" y="401836"/>
                </a:lnTo>
                <a:cubicBezTo>
                  <a:pt x="1104863" y="429741"/>
                  <a:pt x="1093772" y="451228"/>
                  <a:pt x="1071591" y="466297"/>
                </a:cubicBezTo>
                <a:cubicBezTo>
                  <a:pt x="1049409" y="481366"/>
                  <a:pt x="1020484" y="488900"/>
                  <a:pt x="984814" y="488900"/>
                </a:cubicBezTo>
                <a:cubicBezTo>
                  <a:pt x="904559" y="488900"/>
                  <a:pt x="864431" y="460102"/>
                  <a:pt x="864431" y="402506"/>
                </a:cubicBezTo>
                <a:lnTo>
                  <a:pt x="864431" y="93427"/>
                </a:lnTo>
                <a:cubicBezTo>
                  <a:pt x="864431" y="31142"/>
                  <a:pt x="904782" y="0"/>
                  <a:pt x="985484" y="0"/>
                </a:cubicBezTo>
                <a:close/>
              </a:path>
            </a:pathLst>
          </a:custGeom>
          <a:solidFill>
            <a:srgbClr val="2C1C4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微软雅黑 Light" panose="020B0502040204020203"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Freeform 45"/>
          <p:cNvSpPr>
            <a:spLocks noEditPoints="1"/>
          </p:cNvSpPr>
          <p:nvPr/>
        </p:nvSpPr>
        <p:spPr bwMode="auto">
          <a:xfrm>
            <a:off x="7419705" y="1255808"/>
            <a:ext cx="360053" cy="360053"/>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2C1C41"/>
          </a:solidFill>
          <a:ln w="9525">
            <a:noFill/>
            <a:round/>
          </a:ln>
        </p:spPr>
        <p:txBody>
          <a:bodyPr vert="horz" wrap="square" lIns="105875" tIns="52937" rIns="105875" bIns="52937" numCol="1" anchor="t" anchorCtr="0" compatLnSpc="1"/>
          <a:lstStyle/>
          <a:p>
            <a:pPr>
              <a:lnSpc>
                <a:spcPct val="120000"/>
              </a:lnSpc>
            </a:pPr>
            <a:endParaRPr lang="en-US" sz="76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45"/>
          <p:cNvSpPr>
            <a:spLocks noEditPoints="1"/>
          </p:cNvSpPr>
          <p:nvPr/>
        </p:nvSpPr>
        <p:spPr bwMode="auto">
          <a:xfrm>
            <a:off x="7419705" y="2437562"/>
            <a:ext cx="360053" cy="360053"/>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D2A57B"/>
          </a:solidFill>
          <a:ln w="9525">
            <a:noFill/>
            <a:round/>
          </a:ln>
        </p:spPr>
        <p:txBody>
          <a:bodyPr vert="horz" wrap="square" lIns="105875" tIns="52937" rIns="105875" bIns="52937" numCol="1" anchor="t" anchorCtr="0" compatLnSpc="1"/>
          <a:lstStyle/>
          <a:p>
            <a:pPr>
              <a:lnSpc>
                <a:spcPct val="120000"/>
              </a:lnSpc>
            </a:pPr>
            <a:endParaRPr lang="en-US" sz="76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45"/>
          <p:cNvSpPr>
            <a:spLocks noEditPoints="1"/>
          </p:cNvSpPr>
          <p:nvPr/>
        </p:nvSpPr>
        <p:spPr bwMode="auto">
          <a:xfrm>
            <a:off x="7419705" y="3619316"/>
            <a:ext cx="360053" cy="360053"/>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938B98"/>
          </a:solidFill>
          <a:ln w="9525">
            <a:noFill/>
            <a:round/>
          </a:ln>
        </p:spPr>
        <p:txBody>
          <a:bodyPr vert="horz" wrap="square" lIns="105875" tIns="52937" rIns="105875" bIns="52937" numCol="1" anchor="t" anchorCtr="0" compatLnSpc="1"/>
          <a:lstStyle/>
          <a:p>
            <a:pPr>
              <a:lnSpc>
                <a:spcPct val="120000"/>
              </a:lnSpc>
            </a:pPr>
            <a:endParaRPr lang="en-US" sz="76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45"/>
          <p:cNvSpPr>
            <a:spLocks noEditPoints="1"/>
          </p:cNvSpPr>
          <p:nvPr/>
        </p:nvSpPr>
        <p:spPr bwMode="auto">
          <a:xfrm>
            <a:off x="7419705" y="4801071"/>
            <a:ext cx="360053" cy="360053"/>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lumMod val="50000"/>
            </a:schemeClr>
          </a:solidFill>
          <a:ln w="9525">
            <a:noFill/>
            <a:round/>
          </a:ln>
        </p:spPr>
        <p:txBody>
          <a:bodyPr vert="horz" wrap="square" lIns="105875" tIns="52937" rIns="105875" bIns="52937" numCol="1" anchor="t" anchorCtr="0" compatLnSpc="1"/>
          <a:lstStyle/>
          <a:p>
            <a:pPr>
              <a:lnSpc>
                <a:spcPct val="120000"/>
              </a:lnSpc>
            </a:pPr>
            <a:endParaRPr lang="en-US" sz="76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矩形 44"/>
          <p:cNvSpPr/>
          <p:nvPr/>
        </p:nvSpPr>
        <p:spPr>
          <a:xfrm>
            <a:off x="8001000" y="1510030"/>
            <a:ext cx="3552825" cy="818515"/>
          </a:xfrm>
          <a:prstGeom prst="rect">
            <a:avLst/>
          </a:prstGeom>
        </p:spPr>
        <p:txBody>
          <a:bodyPr wrap="square">
            <a:spAutoFit/>
          </a:bodyPr>
          <a:lstStyle/>
          <a:p>
            <a:pPr>
              <a:lnSpc>
                <a:spcPct val="150000"/>
              </a:lnSpc>
            </a:pPr>
            <a:r>
              <a:rPr sz="1050" dirty="0">
                <a:solidFill>
                  <a:prstClr val="white">
                    <a:lumMod val="50000"/>
                  </a:prstClr>
                </a:solidFill>
                <a:latin typeface="Arial" panose="020B0604020202020204" pitchFamily="34" charset="0"/>
                <a:ea typeface="微软雅黑" panose="020B0503020204020204" pitchFamily="34" charset="-122"/>
                <a:cs typeface="+mn-ea"/>
                <a:sym typeface="Arial" panose="020B0604020202020204" pitchFamily="34" charset="0"/>
              </a:rPr>
              <a:t>我们定期审核数据库，检查数据类型、格式和范围是否符合预设标准。例如，确保所有电影评分在1到5的范围内，避免不合理的数据输入。</a:t>
            </a:r>
          </a:p>
        </p:txBody>
      </p:sp>
      <p:sp>
        <p:nvSpPr>
          <p:cNvPr id="52" name="文本框 51"/>
          <p:cNvSpPr txBox="1"/>
          <p:nvPr/>
        </p:nvSpPr>
        <p:spPr>
          <a:xfrm>
            <a:off x="8000995" y="1190662"/>
            <a:ext cx="2471252" cy="400050"/>
          </a:xfrm>
          <a:prstGeom prst="rect">
            <a:avLst/>
          </a:prstGeom>
          <a:noFill/>
        </p:spPr>
        <p:txBody>
          <a:bodyPr wrap="square" rtlCol="0">
            <a:spAutoFit/>
          </a:bodyPr>
          <a:lstStyle/>
          <a:p>
            <a:pPr>
              <a:lnSpc>
                <a:spcPct val="150000"/>
              </a:lnSpc>
            </a:pPr>
            <a:r>
              <a:rPr lang="zh-CN" altLang="en-US" sz="1335"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定期数据校验</a:t>
            </a:r>
          </a:p>
        </p:txBody>
      </p:sp>
      <p:sp>
        <p:nvSpPr>
          <p:cNvPr id="55" name="矩形 54"/>
          <p:cNvSpPr/>
          <p:nvPr/>
        </p:nvSpPr>
        <p:spPr>
          <a:xfrm>
            <a:off x="8001000" y="2677160"/>
            <a:ext cx="3552190" cy="1060450"/>
          </a:xfrm>
          <a:prstGeom prst="rect">
            <a:avLst/>
          </a:prstGeom>
        </p:spPr>
        <p:txBody>
          <a:bodyPr wrap="square">
            <a:spAutoFit/>
          </a:bodyPr>
          <a:lstStyle/>
          <a:p>
            <a:pPr>
              <a:lnSpc>
                <a:spcPct val="150000"/>
              </a:lnSpc>
            </a:pPr>
            <a:r>
              <a:rPr sz="1050" dirty="0">
                <a:solidFill>
                  <a:prstClr val="white">
                    <a:lumMod val="50000"/>
                  </a:prstClr>
                </a:solidFill>
                <a:latin typeface="Arial" panose="020B0604020202020204" pitchFamily="34" charset="0"/>
                <a:ea typeface="微软雅黑" panose="020B0503020204020204" pitchFamily="34" charset="-122"/>
                <a:cs typeface="+mn-ea"/>
                <a:sym typeface="Arial" panose="020B0604020202020204" pitchFamily="34" charset="0"/>
              </a:rPr>
              <a:t>我们使用自动化脚本定期清洗数据，以去除重复记录、纠正格式错误和填充缺失值。例如，在导入新数据时，脚本会检测并去除重复的电影条目，保证数据的唯一性和准确性。</a:t>
            </a:r>
          </a:p>
        </p:txBody>
      </p:sp>
      <p:sp>
        <p:nvSpPr>
          <p:cNvPr id="58" name="文本框 57"/>
          <p:cNvSpPr txBox="1"/>
          <p:nvPr/>
        </p:nvSpPr>
        <p:spPr>
          <a:xfrm>
            <a:off x="8000993" y="2357613"/>
            <a:ext cx="2189628" cy="400050"/>
          </a:xfrm>
          <a:prstGeom prst="rect">
            <a:avLst/>
          </a:prstGeom>
          <a:noFill/>
        </p:spPr>
        <p:txBody>
          <a:bodyPr wrap="square" rtlCol="0">
            <a:spAutoFit/>
          </a:bodyPr>
          <a:lstStyle>
            <a:defPPr>
              <a:defRPr lang="zh-CN"/>
            </a:defPPr>
            <a:lvl1pPr>
              <a:lnSpc>
                <a:spcPct val="150000"/>
              </a:lnSpc>
              <a:defRPr sz="1100" b="1">
                <a:solidFill>
                  <a:srgbClr val="C75050"/>
                </a:solidFill>
                <a:latin typeface="微软雅黑" panose="020B0503020204020204" pitchFamily="34" charset="-122"/>
                <a:ea typeface="微软雅黑" panose="020B0503020204020204" pitchFamily="34" charset="-122"/>
              </a:defRPr>
            </a:lvl1pPr>
          </a:lstStyle>
          <a:p>
            <a:r>
              <a:rPr lang="zh-CN" altLang="en-US" sz="1335" dirty="0">
                <a:solidFill>
                  <a:schemeClr val="tx1">
                    <a:lumMod val="75000"/>
                    <a:lumOff val="25000"/>
                  </a:schemeClr>
                </a:solidFill>
                <a:latin typeface="Arial" panose="020B0604020202020204" pitchFamily="34" charset="0"/>
                <a:cs typeface="+mn-ea"/>
                <a:sym typeface="Arial" panose="020B0604020202020204" pitchFamily="34" charset="0"/>
              </a:rPr>
              <a:t>数据清洗</a:t>
            </a:r>
          </a:p>
        </p:txBody>
      </p:sp>
      <p:sp>
        <p:nvSpPr>
          <p:cNvPr id="62" name="矩形 61"/>
          <p:cNvSpPr/>
          <p:nvPr/>
        </p:nvSpPr>
        <p:spPr>
          <a:xfrm>
            <a:off x="8001000" y="3868420"/>
            <a:ext cx="3553460" cy="818515"/>
          </a:xfrm>
          <a:prstGeom prst="rect">
            <a:avLst/>
          </a:prstGeom>
        </p:spPr>
        <p:txBody>
          <a:bodyPr wrap="square">
            <a:spAutoFit/>
          </a:bodyPr>
          <a:lstStyle/>
          <a:p>
            <a:pPr>
              <a:lnSpc>
                <a:spcPct val="150000"/>
              </a:lnSpc>
            </a:pPr>
            <a:r>
              <a:rPr sz="1050" dirty="0">
                <a:solidFill>
                  <a:prstClr val="white">
                    <a:lumMod val="50000"/>
                  </a:prstClr>
                </a:solidFill>
                <a:latin typeface="Arial" panose="020B0604020202020204" pitchFamily="34" charset="0"/>
                <a:ea typeface="微软雅黑" panose="020B0503020204020204" pitchFamily="34" charset="-122"/>
                <a:cs typeface="+mn-ea"/>
                <a:sym typeface="Arial" panose="020B0604020202020204" pitchFamily="34" charset="0"/>
              </a:rPr>
              <a:t>我们部署了数据监控系统，以实时跟踪数据的质量。一旦发现异常数据，系统会立即通知我们，我们会迅速介入调查原因并采取纠正措施。</a:t>
            </a:r>
          </a:p>
        </p:txBody>
      </p:sp>
      <p:sp>
        <p:nvSpPr>
          <p:cNvPr id="67" name="文本框 66"/>
          <p:cNvSpPr txBox="1"/>
          <p:nvPr/>
        </p:nvSpPr>
        <p:spPr>
          <a:xfrm>
            <a:off x="8000995" y="3549255"/>
            <a:ext cx="2471252" cy="400050"/>
          </a:xfrm>
          <a:prstGeom prst="rect">
            <a:avLst/>
          </a:prstGeom>
          <a:noFill/>
        </p:spPr>
        <p:txBody>
          <a:bodyPr wrap="square" rtlCol="0">
            <a:spAutoFit/>
          </a:bodyPr>
          <a:lstStyle>
            <a:defPPr>
              <a:defRPr lang="zh-CN"/>
            </a:defPPr>
            <a:lvl1pPr>
              <a:lnSpc>
                <a:spcPct val="150000"/>
              </a:lnSpc>
              <a:defRPr sz="1100" b="1">
                <a:solidFill>
                  <a:srgbClr val="C75050"/>
                </a:solidFill>
                <a:latin typeface="微软雅黑" panose="020B0503020204020204" pitchFamily="34" charset="-122"/>
                <a:ea typeface="微软雅黑" panose="020B0503020204020204" pitchFamily="34" charset="-122"/>
              </a:defRPr>
            </a:lvl1pPr>
          </a:lstStyle>
          <a:p>
            <a:r>
              <a:rPr lang="zh-CN" altLang="en-US" sz="1335" dirty="0">
                <a:solidFill>
                  <a:schemeClr val="tx1">
                    <a:lumMod val="75000"/>
                    <a:lumOff val="25000"/>
                  </a:schemeClr>
                </a:solidFill>
                <a:latin typeface="Arial" panose="020B0604020202020204" pitchFamily="34" charset="0"/>
                <a:cs typeface="+mn-ea"/>
                <a:sym typeface="Arial" panose="020B0604020202020204" pitchFamily="34" charset="0"/>
              </a:rPr>
              <a:t>持续监控</a:t>
            </a:r>
          </a:p>
        </p:txBody>
      </p:sp>
      <p:sp>
        <p:nvSpPr>
          <p:cNvPr id="69" name="矩形 68"/>
          <p:cNvSpPr/>
          <p:nvPr/>
        </p:nvSpPr>
        <p:spPr>
          <a:xfrm>
            <a:off x="8001000" y="5031740"/>
            <a:ext cx="3553460" cy="818515"/>
          </a:xfrm>
          <a:prstGeom prst="rect">
            <a:avLst/>
          </a:prstGeom>
        </p:spPr>
        <p:txBody>
          <a:bodyPr wrap="square">
            <a:spAutoFit/>
          </a:bodyPr>
          <a:lstStyle/>
          <a:p>
            <a:pPr>
              <a:lnSpc>
                <a:spcPct val="150000"/>
              </a:lnSpc>
            </a:pPr>
            <a:r>
              <a:rPr sz="1050" dirty="0">
                <a:solidFill>
                  <a:prstClr val="white">
                    <a:lumMod val="50000"/>
                  </a:prstClr>
                </a:solidFill>
                <a:latin typeface="Arial" panose="020B0604020202020204" pitchFamily="34" charset="0"/>
                <a:ea typeface="微软雅黑" panose="020B0503020204020204" pitchFamily="34" charset="-122"/>
                <a:cs typeface="+mn-ea"/>
                <a:sym typeface="Arial" panose="020B0604020202020204" pitchFamily="34" charset="0"/>
              </a:rPr>
              <a:t>我们意识到数据质量可能受到多种因素的影响，如错误的数据收集方法或ETL过程中的错误。因此，我们密切监控数据收集和处理过程，确保所有步骤都符合最佳实践。</a:t>
            </a:r>
          </a:p>
        </p:txBody>
      </p:sp>
      <p:sp>
        <p:nvSpPr>
          <p:cNvPr id="72" name="文本框 71"/>
          <p:cNvSpPr txBox="1"/>
          <p:nvPr/>
        </p:nvSpPr>
        <p:spPr>
          <a:xfrm>
            <a:off x="8000993" y="4712503"/>
            <a:ext cx="2189628" cy="400050"/>
          </a:xfrm>
          <a:prstGeom prst="rect">
            <a:avLst/>
          </a:prstGeom>
          <a:noFill/>
        </p:spPr>
        <p:txBody>
          <a:bodyPr wrap="square" rtlCol="0">
            <a:spAutoFit/>
          </a:bodyPr>
          <a:lstStyle>
            <a:defPPr>
              <a:defRPr lang="zh-CN"/>
            </a:defPPr>
            <a:lvl1pPr>
              <a:lnSpc>
                <a:spcPct val="150000"/>
              </a:lnSpc>
              <a:defRPr sz="1100" b="1">
                <a:solidFill>
                  <a:srgbClr val="C75050"/>
                </a:solidFill>
                <a:latin typeface="微软雅黑" panose="020B0503020204020204" pitchFamily="34" charset="-122"/>
                <a:ea typeface="微软雅黑" panose="020B0503020204020204" pitchFamily="34" charset="-122"/>
              </a:defRPr>
            </a:lvl1pPr>
          </a:lstStyle>
          <a:p>
            <a:r>
              <a:rPr lang="zh-CN" altLang="en-US" sz="1335" dirty="0">
                <a:solidFill>
                  <a:schemeClr val="tx1">
                    <a:lumMod val="75000"/>
                    <a:lumOff val="25000"/>
                  </a:schemeClr>
                </a:solidFill>
                <a:latin typeface="Arial" panose="020B0604020202020204" pitchFamily="34" charset="0"/>
                <a:cs typeface="+mn-ea"/>
                <a:sym typeface="Arial" panose="020B0604020202020204" pitchFamily="34" charset="0"/>
              </a:rPr>
              <a:t>应对影响因素</a:t>
            </a:r>
          </a:p>
        </p:txBody>
      </p:sp>
      <p:sp>
        <p:nvSpPr>
          <p:cNvPr id="20" name="矩形 19"/>
          <p:cNvSpPr/>
          <p:nvPr/>
        </p:nvSpPr>
        <p:spPr>
          <a:xfrm>
            <a:off x="5042255" y="806307"/>
            <a:ext cx="2107490" cy="229870"/>
          </a:xfrm>
          <a:prstGeom prst="rect">
            <a:avLst/>
          </a:prstGeom>
        </p:spPr>
        <p:txBody>
          <a:bodyPr wrap="square">
            <a:spAutoFit/>
          </a:bodyPr>
          <a:lstStyle/>
          <a:p>
            <a:pPr algn="ctr">
              <a:defRPr/>
            </a:pPr>
            <a:r>
              <a:rPr lang="en-US" altLang="zh-CN" sz="9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DATA QUALITY ASSURANCE</a:t>
            </a:r>
          </a:p>
        </p:txBody>
      </p:sp>
      <p:sp>
        <p:nvSpPr>
          <p:cNvPr id="26" name="文本框 25"/>
          <p:cNvSpPr txBox="1"/>
          <p:nvPr/>
        </p:nvSpPr>
        <p:spPr>
          <a:xfrm>
            <a:off x="4729444" y="279400"/>
            <a:ext cx="2733114"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Arial" panose="020B0604020202020204" pitchFamily="34" charset="0"/>
                <a:cs typeface="+mn-ea"/>
                <a:sym typeface="Arial" panose="020B0604020202020204" pitchFamily="34" charset="0"/>
              </a:rPr>
              <a:t>数据质量保证</a:t>
            </a:r>
          </a:p>
        </p:txBody>
      </p:sp>
      <p:grpSp>
        <p:nvGrpSpPr>
          <p:cNvPr id="27" name="组合 26"/>
          <p:cNvGrpSpPr/>
          <p:nvPr/>
        </p:nvGrpSpPr>
        <p:grpSpPr>
          <a:xfrm>
            <a:off x="2141839" y="556335"/>
            <a:ext cx="7908323" cy="108542"/>
            <a:chOff x="1837039" y="691984"/>
            <a:chExt cx="7908323" cy="108542"/>
          </a:xfrm>
        </p:grpSpPr>
        <p:cxnSp>
          <p:nvCxnSpPr>
            <p:cNvPr id="28" name="直接连接符 27"/>
            <p:cNvCxnSpPr/>
            <p:nvPr/>
          </p:nvCxnSpPr>
          <p:spPr>
            <a:xfrm flipH="1">
              <a:off x="3256384" y="691984"/>
              <a:ext cx="1039545"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837039" y="800526"/>
              <a:ext cx="245889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7286472" y="691984"/>
              <a:ext cx="245889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7286472" y="800526"/>
              <a:ext cx="1372336"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3"/>
          <a:stretch>
            <a:fillRect/>
          </a:stretch>
        </p:blipFill>
        <p:spPr>
          <a:xfrm>
            <a:off x="259715" y="1439545"/>
            <a:ext cx="6939280" cy="36728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042255" y="806307"/>
            <a:ext cx="2107490" cy="368300"/>
          </a:xfrm>
          <a:prstGeom prst="rect">
            <a:avLst/>
          </a:prstGeom>
        </p:spPr>
        <p:txBody>
          <a:bodyPr wrap="square">
            <a:spAutoFit/>
          </a:bodyPr>
          <a:lstStyle/>
          <a:p>
            <a:pPr algn="ctr">
              <a:defRPr/>
            </a:pPr>
            <a:r>
              <a:rPr lang="en-US" altLang="zh-CN" sz="9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DATA CONSANGUINITY USAGE SCENARIO</a:t>
            </a:r>
          </a:p>
        </p:txBody>
      </p:sp>
      <p:sp>
        <p:nvSpPr>
          <p:cNvPr id="16" name="文本框 15"/>
          <p:cNvSpPr txBox="1"/>
          <p:nvPr/>
        </p:nvSpPr>
        <p:spPr>
          <a:xfrm>
            <a:off x="4729444" y="279400"/>
            <a:ext cx="2733114" cy="4603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2400" b="1" dirty="0">
                <a:solidFill>
                  <a:schemeClr val="tx1">
                    <a:lumMod val="75000"/>
                    <a:lumOff val="25000"/>
                  </a:schemeClr>
                </a:solidFill>
                <a:latin typeface="Arial" panose="020B0604020202020204" pitchFamily="34" charset="0"/>
                <a:cs typeface="+mn-ea"/>
                <a:sym typeface="Arial" panose="020B0604020202020204" pitchFamily="34" charset="0"/>
              </a:rPr>
              <a:t>数据血缘使用场景</a:t>
            </a:r>
          </a:p>
        </p:txBody>
      </p:sp>
      <p:grpSp>
        <p:nvGrpSpPr>
          <p:cNvPr id="17" name="组合 16"/>
          <p:cNvGrpSpPr/>
          <p:nvPr/>
        </p:nvGrpSpPr>
        <p:grpSpPr>
          <a:xfrm>
            <a:off x="2141839" y="556335"/>
            <a:ext cx="7908323" cy="108542"/>
            <a:chOff x="1837039" y="691984"/>
            <a:chExt cx="7908323" cy="108542"/>
          </a:xfrm>
        </p:grpSpPr>
        <p:cxnSp>
          <p:nvCxnSpPr>
            <p:cNvPr id="18" name="直接连接符 17"/>
            <p:cNvCxnSpPr/>
            <p:nvPr/>
          </p:nvCxnSpPr>
          <p:spPr>
            <a:xfrm flipH="1">
              <a:off x="3256384" y="691984"/>
              <a:ext cx="1039545"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837039" y="800526"/>
              <a:ext cx="245889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7286472" y="691984"/>
              <a:ext cx="245889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7286472" y="800526"/>
              <a:ext cx="1372336"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23" name="TextBox 6"/>
          <p:cNvSpPr txBox="1"/>
          <p:nvPr/>
        </p:nvSpPr>
        <p:spPr>
          <a:xfrm>
            <a:off x="695326" y="3096281"/>
            <a:ext cx="1732448" cy="478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spAutoFit/>
          </a:bodyPr>
          <a:lstStyle>
            <a:defPPr>
              <a:defRPr lang="zh-CN"/>
            </a:defPPr>
            <a:lvl1pPr defTabSz="914400" fontAlgn="base">
              <a:lnSpc>
                <a:spcPct val="90000"/>
              </a:lnSpc>
              <a:spcBef>
                <a:spcPct val="0"/>
              </a:spcBef>
              <a:spcAft>
                <a:spcPct val="0"/>
              </a:spcAft>
              <a:defRPr sz="1600" b="1">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r>
              <a:rPr lang="en-US" sz="2800" dirty="0">
                <a:solidFill>
                  <a:srgbClr val="D2A57B"/>
                </a:solidFill>
                <a:sym typeface="Arial" panose="020B0604020202020204" pitchFamily="34" charset="0"/>
              </a:rPr>
              <a:t>01</a:t>
            </a:r>
          </a:p>
        </p:txBody>
      </p:sp>
      <p:sp>
        <p:nvSpPr>
          <p:cNvPr id="27" name="TextBox 8"/>
          <p:cNvSpPr txBox="1"/>
          <p:nvPr/>
        </p:nvSpPr>
        <p:spPr>
          <a:xfrm>
            <a:off x="695326" y="4695674"/>
            <a:ext cx="1732448" cy="478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spAutoFit/>
          </a:bodyPr>
          <a:lstStyle>
            <a:defPPr>
              <a:defRPr lang="zh-CN"/>
            </a:defPPr>
            <a:lvl1pPr defTabSz="914400" fontAlgn="base">
              <a:lnSpc>
                <a:spcPct val="90000"/>
              </a:lnSpc>
              <a:spcBef>
                <a:spcPct val="0"/>
              </a:spcBef>
              <a:spcAft>
                <a:spcPct val="0"/>
              </a:spcAft>
              <a:defRPr sz="1600" b="1">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r>
              <a:rPr lang="en-US" sz="2800" dirty="0">
                <a:solidFill>
                  <a:srgbClr val="D2A57B"/>
                </a:solidFill>
                <a:sym typeface="Arial" panose="020B0604020202020204" pitchFamily="34" charset="0"/>
              </a:rPr>
              <a:t>02</a:t>
            </a:r>
          </a:p>
        </p:txBody>
      </p:sp>
      <p:sp>
        <p:nvSpPr>
          <p:cNvPr id="29" name="TextBox 7"/>
          <p:cNvSpPr txBox="1"/>
          <p:nvPr/>
        </p:nvSpPr>
        <p:spPr>
          <a:xfrm>
            <a:off x="2427773" y="3175779"/>
            <a:ext cx="1282921" cy="31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spAutoFit/>
          </a:bodyPr>
          <a:lstStyle>
            <a:defPPr>
              <a:defRPr lang="zh-CN"/>
            </a:defPPr>
            <a:lvl1pPr defTabSz="914400" fontAlgn="base">
              <a:lnSpc>
                <a:spcPct val="90000"/>
              </a:lnSpc>
              <a:spcBef>
                <a:spcPct val="0"/>
              </a:spcBef>
              <a:spcAft>
                <a:spcPct val="0"/>
              </a:spcAft>
              <a:defRPr sz="1600" b="1">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数据追踪</a:t>
            </a:r>
          </a:p>
        </p:txBody>
      </p:sp>
      <p:sp>
        <p:nvSpPr>
          <p:cNvPr id="30" name="TextBox 13"/>
          <p:cNvSpPr txBox="1"/>
          <p:nvPr/>
        </p:nvSpPr>
        <p:spPr>
          <a:xfrm>
            <a:off x="2427773" y="4778773"/>
            <a:ext cx="1137112" cy="31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spAutoFit/>
          </a:bodyPr>
          <a:lstStyle>
            <a:defPPr>
              <a:defRPr lang="zh-CN"/>
            </a:defPPr>
            <a:lvl1pPr defTabSz="914400" fontAlgn="base">
              <a:lnSpc>
                <a:spcPct val="90000"/>
              </a:lnSpc>
              <a:spcBef>
                <a:spcPct val="0"/>
              </a:spcBef>
              <a:spcAft>
                <a:spcPct val="0"/>
              </a:spcAft>
              <a:defRPr sz="1600" b="1">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溯源查询</a:t>
            </a:r>
          </a:p>
        </p:txBody>
      </p:sp>
      <p:sp>
        <p:nvSpPr>
          <p:cNvPr id="31" name="Price Table…"/>
          <p:cNvSpPr txBox="1"/>
          <p:nvPr/>
        </p:nvSpPr>
        <p:spPr>
          <a:xfrm>
            <a:off x="699503" y="1767962"/>
            <a:ext cx="549583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t">
            <a:spAutoFit/>
          </a:bodyPr>
          <a:lstStyle>
            <a:lvl1pPr defTabSz="914400" fontAlgn="base">
              <a:lnSpc>
                <a:spcPct val="90000"/>
              </a:lnSpc>
              <a:spcBef>
                <a:spcPct val="0"/>
              </a:spcBef>
              <a:spcAft>
                <a:spcPct val="0"/>
              </a:spcAft>
              <a:buNone/>
              <a:defRPr sz="1600" b="1">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r>
              <a:rPr sz="4000" dirty="0">
                <a:sym typeface="Arial" panose="020B0604020202020204" pitchFamily="34" charset="0"/>
              </a:rPr>
              <a:t>数据血缘使用场景</a:t>
            </a:r>
          </a:p>
        </p:txBody>
      </p:sp>
      <p:cxnSp>
        <p:nvCxnSpPr>
          <p:cNvPr id="32" name="Straight Connector 27"/>
          <p:cNvCxnSpPr/>
          <p:nvPr/>
        </p:nvCxnSpPr>
        <p:spPr>
          <a:xfrm>
            <a:off x="794663" y="2617340"/>
            <a:ext cx="315384" cy="0"/>
          </a:xfrm>
          <a:prstGeom prst="line">
            <a:avLst/>
          </a:prstGeom>
          <a:noFill/>
          <a:ln w="25400" cap="flat">
            <a:solidFill>
              <a:srgbClr val="67717F"/>
            </a:solidFill>
            <a:prstDash val="solid"/>
            <a:miter lim="400000"/>
          </a:ln>
          <a:effectLst/>
          <a:sp3d/>
        </p:spPr>
        <p:style>
          <a:lnRef idx="0">
            <a:scrgbClr r="0" g="0" b="0"/>
          </a:lnRef>
          <a:fillRef idx="0">
            <a:scrgbClr r="0" g="0" b="0"/>
          </a:fillRef>
          <a:effectRef idx="0">
            <a:scrgbClr r="0" g="0" b="0"/>
          </a:effectRef>
          <a:fontRef idx="none"/>
        </p:style>
      </p:cxnSp>
      <p:sp>
        <p:nvSpPr>
          <p:cNvPr id="33" name="TextBox 6"/>
          <p:cNvSpPr txBox="1"/>
          <p:nvPr/>
        </p:nvSpPr>
        <p:spPr>
          <a:xfrm>
            <a:off x="695325" y="3631565"/>
            <a:ext cx="4257040" cy="1060450"/>
          </a:xfrm>
          <a:prstGeom prst="rect">
            <a:avLst/>
          </a:prstGeom>
        </p:spPr>
        <p:txBody>
          <a:bodyPr wrap="square">
            <a:spAutoFit/>
          </a:bodyPr>
          <a:lstStyle>
            <a:defPPr>
              <a:defRPr lang="zh-CN"/>
            </a:defPPr>
            <a:lvl1pPr>
              <a:lnSpc>
                <a:spcPct val="150000"/>
              </a:lnSpc>
              <a:defRPr sz="1050">
                <a:solidFill>
                  <a:prstClr val="white">
                    <a:lumMod val="50000"/>
                  </a:prstClr>
                </a:solidFill>
                <a:latin typeface="Arial" panose="020B0604020202020204" pitchFamily="34" charset="0"/>
                <a:ea typeface="微软雅黑" panose="020B0503020204020204" pitchFamily="34" charset="-122"/>
                <a:cs typeface="+mn-ea"/>
              </a:defRPr>
            </a:lvl1pPr>
          </a:lstStyle>
          <a:p>
            <a:r>
              <a:rPr dirty="0">
                <a:sym typeface="Arial" panose="020B0604020202020204" pitchFamily="34" charset="0"/>
              </a:rPr>
              <a:t>我们使用数据血缘记录来追踪数据的来源和转换过程。这对于理解数据如何从原始形态变化为当前状态非常有帮助。例如，当我们查看一个特定的电影评分数据时，我们可以通过血缘信息了解它是如何从原始的用户提交转换成我们数据库中的格式的。</a:t>
            </a:r>
          </a:p>
        </p:txBody>
      </p:sp>
      <p:sp>
        <p:nvSpPr>
          <p:cNvPr id="34" name="TextBox 8"/>
          <p:cNvSpPr txBox="1"/>
          <p:nvPr/>
        </p:nvSpPr>
        <p:spPr>
          <a:xfrm>
            <a:off x="695325" y="5230495"/>
            <a:ext cx="4257040" cy="818515"/>
          </a:xfrm>
          <a:prstGeom prst="rect">
            <a:avLst/>
          </a:prstGeom>
        </p:spPr>
        <p:txBody>
          <a:bodyPr wrap="square">
            <a:spAutoFit/>
          </a:bodyPr>
          <a:lstStyle>
            <a:defPPr>
              <a:defRPr lang="zh-CN"/>
            </a:defPPr>
            <a:lvl1pPr>
              <a:lnSpc>
                <a:spcPct val="150000"/>
              </a:lnSpc>
              <a:defRPr sz="1050">
                <a:solidFill>
                  <a:prstClr val="white">
                    <a:lumMod val="50000"/>
                  </a:prstClr>
                </a:solidFill>
                <a:latin typeface="Arial" panose="020B0604020202020204" pitchFamily="34" charset="0"/>
                <a:ea typeface="微软雅黑" panose="020B0503020204020204" pitchFamily="34" charset="-122"/>
                <a:cs typeface="+mn-ea"/>
              </a:defRPr>
            </a:lvl1pPr>
          </a:lstStyle>
          <a:p>
            <a:r>
              <a:rPr dirty="0">
                <a:sym typeface="Arial" panose="020B0604020202020204" pitchFamily="34" charset="0"/>
              </a:rPr>
              <a:t>当数据分析过程中出现问题时，我们依赖数据血缘信息来追溯问题的根源。这让我们能够快速定位问题所在，比如哪个ETL步骤出了错，或者数据来源是否有误。</a:t>
            </a:r>
          </a:p>
        </p:txBody>
      </p:sp>
      <p:pic>
        <p:nvPicPr>
          <p:cNvPr id="2" name="图片 1"/>
          <p:cNvPicPr>
            <a:picLocks noChangeAspect="1"/>
          </p:cNvPicPr>
          <p:nvPr/>
        </p:nvPicPr>
        <p:blipFill>
          <a:blip r:embed="rId3"/>
          <a:stretch>
            <a:fillRect/>
          </a:stretch>
        </p:blipFill>
        <p:spPr>
          <a:xfrm>
            <a:off x="4952365" y="1771650"/>
            <a:ext cx="7078980" cy="34588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5EF"/>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593705" cy="4796853"/>
          </a:xfrm>
          <a:prstGeom prst="rect">
            <a:avLst/>
          </a:prstGeom>
        </p:spPr>
      </p:pic>
      <p:sp>
        <p:nvSpPr>
          <p:cNvPr id="8" name="文本框 7"/>
          <p:cNvSpPr txBox="1"/>
          <p:nvPr/>
        </p:nvSpPr>
        <p:spPr>
          <a:xfrm>
            <a:off x="5095911" y="2956365"/>
            <a:ext cx="6211182" cy="1200329"/>
          </a:xfrm>
          <a:prstGeom prst="rect">
            <a:avLst/>
          </a:prstGeom>
          <a:noFill/>
        </p:spPr>
        <p:txBody>
          <a:bodyPr wrap="square" rtlCol="0">
            <a:spAutoFit/>
          </a:bodyPr>
          <a:lstStyle>
            <a:defPPr>
              <a:defRPr lang="zh-CN"/>
            </a:defPPr>
            <a:lvl1pPr algn="ctr">
              <a:defRPr sz="6600">
                <a:solidFill>
                  <a:schemeClr val="bg1"/>
                </a:solidFill>
                <a:latin typeface="方正清刻本悦宋简体" panose="02000000000000000000" pitchFamily="2" charset="-122"/>
                <a:ea typeface="方正清刻本悦宋简体" panose="02000000000000000000" pitchFamily="2" charset="-122"/>
              </a:defRPr>
            </a:lvl1pPr>
          </a:lstStyle>
          <a:p>
            <a:pPr algn="dist"/>
            <a:r>
              <a:rPr lang="en-US" altLang="zh-CN" sz="7200" b="1" dirty="0">
                <a:solidFill>
                  <a:srgbClr val="2C1C41"/>
                </a:solidFill>
                <a:latin typeface="Arial" panose="020B0604020202020204" pitchFamily="34" charset="0"/>
                <a:ea typeface="微软雅黑" panose="020B0503020204020204" pitchFamily="34" charset="-122"/>
                <a:sym typeface="Arial" panose="020B0604020202020204" pitchFamily="34" charset="0"/>
              </a:rPr>
              <a:t>THANKS</a:t>
            </a:r>
            <a:endParaRPr lang="zh-CN" altLang="en-US" sz="7200" b="1" dirty="0">
              <a:solidFill>
                <a:srgbClr val="2C1C4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5128195" y="4365355"/>
            <a:ext cx="6083648" cy="169277"/>
          </a:xfrm>
          <a:prstGeom prst="rect">
            <a:avLst/>
          </a:prstGeom>
        </p:spPr>
        <p:txBody>
          <a:bodyPr wrap="square">
            <a:spAutoFit/>
          </a:bodyPr>
          <a:lstStyle/>
          <a:p>
            <a:pPr algn="dist" defTabSz="914400">
              <a:defRPr/>
            </a:pPr>
            <a:r>
              <a:rPr lang="zh-CN" altLang="en-US" sz="500" dirty="0">
                <a:solidFill>
                  <a:srgbClr val="2C1C41"/>
                </a:solidFill>
                <a:latin typeface="Arial" panose="020B0604020202020204" pitchFamily="34" charset="0"/>
                <a:ea typeface="微软雅黑" panose="020B0503020204020204" pitchFamily="34" charset="-122"/>
                <a:cs typeface="+mn-ea"/>
                <a:sym typeface="Arial" panose="020B0604020202020204" pitchFamily="34" charset="0"/>
              </a:rPr>
              <a:t>WE HAVE MADE GREAT ACHIEVEMENTS</a:t>
            </a:r>
          </a:p>
        </p:txBody>
      </p:sp>
      <p:cxnSp>
        <p:nvCxnSpPr>
          <p:cNvPr id="16" name="直接连接符 15"/>
          <p:cNvCxnSpPr/>
          <p:nvPr/>
        </p:nvCxnSpPr>
        <p:spPr>
          <a:xfrm>
            <a:off x="10350850" y="1594726"/>
            <a:ext cx="800263" cy="0"/>
          </a:xfrm>
          <a:prstGeom prst="line">
            <a:avLst/>
          </a:prstGeom>
          <a:ln w="28575">
            <a:solidFill>
              <a:srgbClr val="131745"/>
            </a:solidFill>
          </a:ln>
        </p:spPr>
        <p:style>
          <a:lnRef idx="1">
            <a:schemeClr val="accent1"/>
          </a:lnRef>
          <a:fillRef idx="0">
            <a:schemeClr val="accent1"/>
          </a:fillRef>
          <a:effectRef idx="0">
            <a:schemeClr val="accent1"/>
          </a:effectRef>
          <a:fontRef idx="minor">
            <a:schemeClr val="tx1"/>
          </a:fontRef>
        </p:style>
      </p:cxnSp>
      <p:sp>
        <p:nvSpPr>
          <p:cNvPr id="9" name="矩形 259">
            <a:extLst>
              <a:ext uri="{FF2B5EF4-FFF2-40B4-BE49-F238E27FC236}">
                <a16:creationId xmlns:a16="http://schemas.microsoft.com/office/drawing/2014/main" id="{660A2559-9CBC-41A7-91C3-FDDCD4019C6D}"/>
              </a:ext>
            </a:extLst>
          </p:cNvPr>
          <p:cNvSpPr>
            <a:spLocks noChangeArrowheads="1"/>
          </p:cNvSpPr>
          <p:nvPr/>
        </p:nvSpPr>
        <p:spPr bwMode="auto">
          <a:xfrm>
            <a:off x="5222441" y="4156694"/>
            <a:ext cx="5989402" cy="1536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defTabSz="914400">
              <a:buNone/>
            </a:pPr>
            <a:r>
              <a:rPr lang="zh-CN" altLang="en-US" sz="1000" cap="all" spc="300" dirty="0">
                <a:solidFill>
                  <a:srgbClr val="2C1C41"/>
                </a:solidFill>
                <a:latin typeface="Arial" panose="020B0604020202020204" pitchFamily="34" charset="0"/>
                <a:cs typeface="+mn-ea"/>
                <a:sym typeface="Arial" panose="020B0604020202020204" pitchFamily="34" charset="0"/>
              </a:rPr>
              <a:t>小组成员：王姝谕2151894 唐书涵2153877</a:t>
            </a:r>
            <a:r>
              <a:rPr lang="en-US" altLang="zh-CN" sz="1000" cap="all" spc="300" dirty="0">
                <a:solidFill>
                  <a:srgbClr val="2C1C41"/>
                </a:solidFill>
                <a:latin typeface="Arial" panose="020B0604020202020204" pitchFamily="34" charset="0"/>
                <a:cs typeface="+mn-ea"/>
                <a:sym typeface="Arial" panose="020B0604020202020204" pitchFamily="34" charset="0"/>
              </a:rPr>
              <a:t> </a:t>
            </a:r>
            <a:r>
              <a:rPr lang="zh-CN" altLang="en-US" sz="1000" cap="all" spc="300" dirty="0">
                <a:solidFill>
                  <a:srgbClr val="2C1C41"/>
                </a:solidFill>
                <a:latin typeface="Arial" panose="020B0604020202020204" pitchFamily="34" charset="0"/>
                <a:cs typeface="+mn-ea"/>
                <a:sym typeface="Arial" panose="020B0604020202020204" pitchFamily="34" charset="0"/>
              </a:rPr>
              <a:t>汤可娴</a:t>
            </a:r>
            <a:r>
              <a:rPr lang="en-US" altLang="zh-CN" sz="1000" cap="all" spc="300" dirty="0">
                <a:solidFill>
                  <a:srgbClr val="2C1C41"/>
                </a:solidFill>
                <a:latin typeface="Arial" panose="020B0604020202020204" pitchFamily="34" charset="0"/>
                <a:cs typeface="+mn-ea"/>
                <a:sym typeface="Arial" panose="020B0604020202020204" pitchFamily="34" charset="0"/>
              </a:rPr>
              <a:t> 2152240</a:t>
            </a:r>
            <a:r>
              <a:rPr lang="zh-CN" altLang="en-US" sz="1000" cap="all" spc="300" dirty="0">
                <a:solidFill>
                  <a:srgbClr val="2C1C41"/>
                </a:solidFill>
                <a:latin typeface="Arial" panose="020B0604020202020204" pitchFamily="34" charset="0"/>
                <a:cs typeface="+mn-ea"/>
                <a:sym typeface="Arial" panose="020B0604020202020204" pitchFamily="34" charset="0"/>
              </a:rPr>
              <a:t> 张尧2152955</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双括号 67"/>
          <p:cNvSpPr/>
          <p:nvPr/>
        </p:nvSpPr>
        <p:spPr bwMode="auto">
          <a:xfrm>
            <a:off x="5478447" y="4358749"/>
            <a:ext cx="4132544" cy="1342747"/>
          </a:xfrm>
          <a:prstGeom prst="bracketPair">
            <a:avLst/>
          </a:prstGeom>
          <a:solidFill>
            <a:srgbClr val="D2A57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微软雅黑 Light" panose="020B0502040204020203" pitchFamily="2" charset="-122"/>
            </a:endParaRPr>
          </a:p>
        </p:txBody>
      </p:sp>
      <p:sp>
        <p:nvSpPr>
          <p:cNvPr id="69" name="双括号 68"/>
          <p:cNvSpPr/>
          <p:nvPr/>
        </p:nvSpPr>
        <p:spPr bwMode="auto">
          <a:xfrm>
            <a:off x="5604173" y="4358749"/>
            <a:ext cx="4132544" cy="1342747"/>
          </a:xfrm>
          <a:prstGeom prst="bracketPair">
            <a:avLst/>
          </a:prstGeom>
          <a:solidFill>
            <a:srgbClr val="FDF5EF"/>
          </a:solidFill>
          <a:ln w="9525" cap="flat" cmpd="sng" algn="ctr">
            <a:solidFill>
              <a:srgbClr val="D2A57B"/>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微软雅黑 Light" panose="020B0502040204020203" pitchFamily="2" charset="-122"/>
            </a:endParaRPr>
          </a:p>
        </p:txBody>
      </p:sp>
      <p:sp>
        <p:nvSpPr>
          <p:cNvPr id="70" name="双括号 69"/>
          <p:cNvSpPr/>
          <p:nvPr/>
        </p:nvSpPr>
        <p:spPr bwMode="auto">
          <a:xfrm>
            <a:off x="783985" y="4358749"/>
            <a:ext cx="4132544" cy="1342747"/>
          </a:xfrm>
          <a:prstGeom prst="bracketPair">
            <a:avLst/>
          </a:prstGeom>
          <a:solidFill>
            <a:srgbClr val="D2A57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微软雅黑 Light" panose="020B0502040204020203" pitchFamily="2" charset="-122"/>
            </a:endParaRPr>
          </a:p>
        </p:txBody>
      </p:sp>
      <p:sp>
        <p:nvSpPr>
          <p:cNvPr id="71" name="双括号 70"/>
          <p:cNvSpPr/>
          <p:nvPr/>
        </p:nvSpPr>
        <p:spPr bwMode="auto">
          <a:xfrm>
            <a:off x="909711" y="4358749"/>
            <a:ext cx="4132544" cy="1342747"/>
          </a:xfrm>
          <a:prstGeom prst="bracketPair">
            <a:avLst/>
          </a:prstGeom>
          <a:solidFill>
            <a:srgbClr val="FDF5EF"/>
          </a:solidFill>
          <a:ln w="9525" cap="flat" cmpd="sng" algn="ctr">
            <a:solidFill>
              <a:srgbClr val="D2A57B"/>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微软雅黑 Light" panose="020B0502040204020203" pitchFamily="2" charset="-122"/>
            </a:endParaRPr>
          </a:p>
        </p:txBody>
      </p:sp>
      <p:sp>
        <p:nvSpPr>
          <p:cNvPr id="62" name="双括号 61"/>
          <p:cNvSpPr/>
          <p:nvPr/>
        </p:nvSpPr>
        <p:spPr bwMode="auto">
          <a:xfrm>
            <a:off x="5478447" y="2808422"/>
            <a:ext cx="4132544" cy="1342747"/>
          </a:xfrm>
          <a:prstGeom prst="bracketPair">
            <a:avLst/>
          </a:prstGeom>
          <a:solidFill>
            <a:srgbClr val="D2A57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微软雅黑 Light" panose="020B0502040204020203" pitchFamily="2" charset="-122"/>
            </a:endParaRPr>
          </a:p>
        </p:txBody>
      </p:sp>
      <p:sp>
        <p:nvSpPr>
          <p:cNvPr id="65" name="双括号 64"/>
          <p:cNvSpPr/>
          <p:nvPr/>
        </p:nvSpPr>
        <p:spPr bwMode="auto">
          <a:xfrm>
            <a:off x="5604173" y="2808422"/>
            <a:ext cx="4132544" cy="1342747"/>
          </a:xfrm>
          <a:prstGeom prst="bracketPair">
            <a:avLst/>
          </a:prstGeom>
          <a:solidFill>
            <a:srgbClr val="FDF5EF"/>
          </a:solidFill>
          <a:ln w="9525" cap="flat" cmpd="sng" algn="ctr">
            <a:solidFill>
              <a:srgbClr val="D2A57B"/>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微软雅黑 Light" panose="020B0502040204020203" pitchFamily="2" charset="-122"/>
            </a:endParaRPr>
          </a:p>
        </p:txBody>
      </p:sp>
      <p:sp>
        <p:nvSpPr>
          <p:cNvPr id="2" name="双括号 1"/>
          <p:cNvSpPr/>
          <p:nvPr/>
        </p:nvSpPr>
        <p:spPr bwMode="auto">
          <a:xfrm>
            <a:off x="783985" y="2808422"/>
            <a:ext cx="4132544" cy="1342747"/>
          </a:xfrm>
          <a:prstGeom prst="bracketPair">
            <a:avLst/>
          </a:prstGeom>
          <a:solidFill>
            <a:srgbClr val="D2A57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微软雅黑 Light" panose="020B0502040204020203" pitchFamily="2" charset="-122"/>
            </a:endParaRPr>
          </a:p>
        </p:txBody>
      </p:sp>
      <p:sp>
        <p:nvSpPr>
          <p:cNvPr id="59" name="双括号 58"/>
          <p:cNvSpPr/>
          <p:nvPr/>
        </p:nvSpPr>
        <p:spPr bwMode="auto">
          <a:xfrm>
            <a:off x="909711" y="2808422"/>
            <a:ext cx="4132544" cy="1342747"/>
          </a:xfrm>
          <a:prstGeom prst="bracketPair">
            <a:avLst/>
          </a:prstGeom>
          <a:solidFill>
            <a:srgbClr val="FDF5EF"/>
          </a:solidFill>
          <a:ln w="9525" cap="flat" cmpd="sng" algn="ctr">
            <a:solidFill>
              <a:srgbClr val="D2A57B"/>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微软雅黑 Light" panose="020B0502040204020203" pitchFamily="2" charset="-122"/>
            </a:endParaRPr>
          </a:p>
        </p:txBody>
      </p:sp>
      <p:sp>
        <p:nvSpPr>
          <p:cNvPr id="57" name="TextBox 56"/>
          <p:cNvSpPr txBox="1"/>
          <p:nvPr/>
        </p:nvSpPr>
        <p:spPr>
          <a:xfrm>
            <a:off x="1206500" y="3010535"/>
            <a:ext cx="175577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spcBef>
                <a:spcPct val="0"/>
              </a:spcBef>
              <a:spcAft>
                <a:spcPct val="0"/>
              </a:spcAft>
              <a:defRPr sz="1600" b="1">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王姝谕2151894</a:t>
            </a:r>
          </a:p>
        </p:txBody>
      </p:sp>
      <p:sp>
        <p:nvSpPr>
          <p:cNvPr id="60" name="TextBox 59"/>
          <p:cNvSpPr txBox="1"/>
          <p:nvPr/>
        </p:nvSpPr>
        <p:spPr>
          <a:xfrm>
            <a:off x="5876290" y="3010535"/>
            <a:ext cx="175641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spcBef>
                <a:spcPct val="0"/>
              </a:spcBef>
              <a:spcAft>
                <a:spcPct val="0"/>
              </a:spcAft>
              <a:defRPr sz="1600" b="1">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唐书涵2153877</a:t>
            </a:r>
          </a:p>
        </p:txBody>
      </p:sp>
      <p:sp>
        <p:nvSpPr>
          <p:cNvPr id="63" name="TextBox 62"/>
          <p:cNvSpPr txBox="1"/>
          <p:nvPr/>
        </p:nvSpPr>
        <p:spPr>
          <a:xfrm>
            <a:off x="1206500" y="4589780"/>
            <a:ext cx="245872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spcBef>
                <a:spcPct val="0"/>
              </a:spcBef>
              <a:spcAft>
                <a:spcPct val="0"/>
              </a:spcAft>
              <a:defRPr sz="1600" b="1">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汤可娴</a:t>
            </a:r>
            <a:r>
              <a:rPr lang="en-US" altLang="zh-CN" dirty="0">
                <a:sym typeface="Arial" panose="020B0604020202020204" pitchFamily="34" charset="0"/>
              </a:rPr>
              <a:t>2152240</a:t>
            </a:r>
          </a:p>
        </p:txBody>
      </p:sp>
      <p:sp>
        <p:nvSpPr>
          <p:cNvPr id="66" name="TextBox 65"/>
          <p:cNvSpPr txBox="1"/>
          <p:nvPr/>
        </p:nvSpPr>
        <p:spPr>
          <a:xfrm>
            <a:off x="5876454" y="4589527"/>
            <a:ext cx="1431284"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spcBef>
                <a:spcPct val="0"/>
              </a:spcBef>
              <a:spcAft>
                <a:spcPct val="0"/>
              </a:spcAft>
              <a:defRPr sz="1600" b="1">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张尧2152955</a:t>
            </a:r>
          </a:p>
        </p:txBody>
      </p:sp>
      <p:sp>
        <p:nvSpPr>
          <p:cNvPr id="40" name="TextBox 29"/>
          <p:cNvSpPr txBox="1"/>
          <p:nvPr/>
        </p:nvSpPr>
        <p:spPr>
          <a:xfrm>
            <a:off x="722630" y="1768475"/>
            <a:ext cx="53733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spcBef>
                <a:spcPct val="0"/>
              </a:spcBef>
              <a:spcAft>
                <a:spcPct val="0"/>
              </a:spcAft>
              <a:defRPr sz="1600" b="1">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r>
              <a:rPr lang="zh-CN" altLang="en-GB" sz="3200" dirty="0">
                <a:sym typeface="Arial" panose="020B0604020202020204" pitchFamily="34" charset="0"/>
              </a:rPr>
              <a:t>数据仓库技术期末项目</a:t>
            </a:r>
          </a:p>
        </p:txBody>
      </p:sp>
      <p:sp>
        <p:nvSpPr>
          <p:cNvPr id="42" name="矩形 41"/>
          <p:cNvSpPr/>
          <p:nvPr/>
        </p:nvSpPr>
        <p:spPr>
          <a:xfrm>
            <a:off x="5042255" y="806307"/>
            <a:ext cx="2107490" cy="230832"/>
          </a:xfrm>
          <a:prstGeom prst="rect">
            <a:avLst/>
          </a:prstGeom>
        </p:spPr>
        <p:txBody>
          <a:bodyPr wrap="square">
            <a:spAutoFit/>
          </a:bodyPr>
          <a:lstStyle/>
          <a:p>
            <a:pPr algn="ctr">
              <a:defRPr/>
            </a:pPr>
            <a:r>
              <a:rPr lang="en-US" altLang="zh-CN" sz="9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BUSINESS MODEL</a:t>
            </a:r>
          </a:p>
        </p:txBody>
      </p:sp>
      <p:sp>
        <p:nvSpPr>
          <p:cNvPr id="43" name="文本框 42"/>
          <p:cNvSpPr txBox="1"/>
          <p:nvPr/>
        </p:nvSpPr>
        <p:spPr>
          <a:xfrm>
            <a:off x="4729444" y="279400"/>
            <a:ext cx="2733114"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Arial" panose="020B0604020202020204" pitchFamily="34" charset="0"/>
                <a:cs typeface="+mn-ea"/>
                <a:sym typeface="Arial" panose="020B0604020202020204" pitchFamily="34" charset="0"/>
              </a:rPr>
              <a:t>小组成员</a:t>
            </a:r>
          </a:p>
        </p:txBody>
      </p:sp>
      <p:grpSp>
        <p:nvGrpSpPr>
          <p:cNvPr id="44" name="组合 43"/>
          <p:cNvGrpSpPr/>
          <p:nvPr/>
        </p:nvGrpSpPr>
        <p:grpSpPr>
          <a:xfrm>
            <a:off x="2141839" y="556335"/>
            <a:ext cx="7908323" cy="108542"/>
            <a:chOff x="1837039" y="691984"/>
            <a:chExt cx="7908323" cy="108542"/>
          </a:xfrm>
        </p:grpSpPr>
        <p:cxnSp>
          <p:nvCxnSpPr>
            <p:cNvPr id="45" name="直接连接符 44"/>
            <p:cNvCxnSpPr/>
            <p:nvPr/>
          </p:nvCxnSpPr>
          <p:spPr>
            <a:xfrm flipH="1">
              <a:off x="3256384" y="691984"/>
              <a:ext cx="1039545"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1837039" y="800526"/>
              <a:ext cx="245889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7286472" y="691984"/>
              <a:ext cx="245889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7286472" y="800526"/>
              <a:ext cx="1372336"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53" name="TextBox 58"/>
          <p:cNvSpPr txBox="1"/>
          <p:nvPr/>
        </p:nvSpPr>
        <p:spPr>
          <a:xfrm>
            <a:off x="5876454" y="4984555"/>
            <a:ext cx="2765671" cy="333375"/>
          </a:xfrm>
          <a:prstGeom prst="rect">
            <a:avLst/>
          </a:prstGeom>
        </p:spPr>
        <p:txBody>
          <a:bodyPr wrap="square">
            <a:spAutoFit/>
          </a:bodyPr>
          <a:lstStyle>
            <a:defPPr>
              <a:defRPr lang="zh-CN"/>
            </a:defPPr>
            <a:lvl1pPr>
              <a:lnSpc>
                <a:spcPct val="150000"/>
              </a:lnSpc>
              <a:defRPr sz="1050">
                <a:solidFill>
                  <a:prstClr val="white">
                    <a:lumMod val="50000"/>
                  </a:prstClr>
                </a:solidFill>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占比：</a:t>
            </a:r>
            <a:r>
              <a:rPr lang="en-US" altLang="zh-CN" dirty="0">
                <a:sym typeface="Arial" panose="020B0604020202020204" pitchFamily="34" charset="0"/>
              </a:rPr>
              <a:t>100%</a:t>
            </a:r>
            <a:endParaRPr lang="en-US" dirty="0">
              <a:sym typeface="Arial" panose="020B0604020202020204" pitchFamily="34" charset="0"/>
            </a:endParaRPr>
          </a:p>
        </p:txBody>
      </p:sp>
      <p:sp>
        <p:nvSpPr>
          <p:cNvPr id="54" name="TextBox 58"/>
          <p:cNvSpPr txBox="1"/>
          <p:nvPr/>
        </p:nvSpPr>
        <p:spPr>
          <a:xfrm>
            <a:off x="5876454" y="3368041"/>
            <a:ext cx="2765671" cy="333375"/>
          </a:xfrm>
          <a:prstGeom prst="rect">
            <a:avLst/>
          </a:prstGeom>
        </p:spPr>
        <p:txBody>
          <a:bodyPr wrap="square">
            <a:spAutoFit/>
          </a:bodyPr>
          <a:lstStyle>
            <a:defPPr>
              <a:defRPr lang="zh-CN"/>
            </a:defPPr>
            <a:lvl1pPr>
              <a:lnSpc>
                <a:spcPct val="150000"/>
              </a:lnSpc>
              <a:defRPr sz="1050">
                <a:solidFill>
                  <a:prstClr val="white">
                    <a:lumMod val="50000"/>
                  </a:prstClr>
                </a:solidFill>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占比：</a:t>
            </a:r>
            <a:r>
              <a:rPr lang="en-US" altLang="zh-CN" dirty="0">
                <a:sym typeface="Arial" panose="020B0604020202020204" pitchFamily="34" charset="0"/>
              </a:rPr>
              <a:t>100%</a:t>
            </a:r>
            <a:endParaRPr lang="en-US" dirty="0">
              <a:sym typeface="Arial" panose="020B0604020202020204" pitchFamily="34" charset="0"/>
            </a:endParaRPr>
          </a:p>
        </p:txBody>
      </p:sp>
      <p:sp>
        <p:nvSpPr>
          <p:cNvPr id="55" name="TextBox 58"/>
          <p:cNvSpPr txBox="1"/>
          <p:nvPr/>
        </p:nvSpPr>
        <p:spPr>
          <a:xfrm>
            <a:off x="1206643" y="4984555"/>
            <a:ext cx="2765671" cy="333375"/>
          </a:xfrm>
          <a:prstGeom prst="rect">
            <a:avLst/>
          </a:prstGeom>
        </p:spPr>
        <p:txBody>
          <a:bodyPr wrap="square">
            <a:spAutoFit/>
          </a:bodyPr>
          <a:lstStyle>
            <a:defPPr>
              <a:defRPr lang="zh-CN"/>
            </a:defPPr>
            <a:lvl1pPr>
              <a:lnSpc>
                <a:spcPct val="150000"/>
              </a:lnSpc>
              <a:defRPr sz="1050">
                <a:solidFill>
                  <a:prstClr val="white">
                    <a:lumMod val="50000"/>
                  </a:prstClr>
                </a:solidFill>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占比：</a:t>
            </a:r>
            <a:r>
              <a:rPr lang="en-US" altLang="zh-CN" dirty="0">
                <a:sym typeface="Arial" panose="020B0604020202020204" pitchFamily="34" charset="0"/>
              </a:rPr>
              <a:t>100%</a:t>
            </a:r>
            <a:endParaRPr lang="en-US" dirty="0">
              <a:sym typeface="Arial" panose="020B0604020202020204" pitchFamily="34" charset="0"/>
            </a:endParaRPr>
          </a:p>
        </p:txBody>
      </p:sp>
      <p:sp>
        <p:nvSpPr>
          <p:cNvPr id="56" name="TextBox 58"/>
          <p:cNvSpPr txBox="1"/>
          <p:nvPr/>
        </p:nvSpPr>
        <p:spPr>
          <a:xfrm>
            <a:off x="1206643" y="3368041"/>
            <a:ext cx="2765671" cy="333375"/>
          </a:xfrm>
          <a:prstGeom prst="rect">
            <a:avLst/>
          </a:prstGeom>
        </p:spPr>
        <p:txBody>
          <a:bodyPr wrap="square">
            <a:spAutoFit/>
          </a:bodyPr>
          <a:lstStyle>
            <a:defPPr>
              <a:defRPr lang="zh-CN"/>
            </a:defPPr>
            <a:lvl1pPr>
              <a:lnSpc>
                <a:spcPct val="150000"/>
              </a:lnSpc>
              <a:defRPr sz="1050">
                <a:solidFill>
                  <a:prstClr val="white">
                    <a:lumMod val="50000"/>
                  </a:prstClr>
                </a:solidFill>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占比：</a:t>
            </a:r>
            <a:r>
              <a:rPr lang="en-US" altLang="zh-CN" dirty="0">
                <a:sym typeface="Arial" panose="020B0604020202020204" pitchFamily="34" charset="0"/>
              </a:rPr>
              <a:t>100%</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椭圆 81"/>
          <p:cNvSpPr/>
          <p:nvPr/>
        </p:nvSpPr>
        <p:spPr>
          <a:xfrm>
            <a:off x="5445692" y="1157775"/>
            <a:ext cx="239334" cy="239334"/>
          </a:xfrm>
          <a:prstGeom prst="ellipse">
            <a:avLst/>
          </a:prstGeom>
          <a:solidFill>
            <a:srgbClr val="FDF5EF"/>
          </a:solidFill>
          <a:ln w="3175">
            <a:solidFill>
              <a:srgbClr val="D2A5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椭圆 82"/>
          <p:cNvSpPr/>
          <p:nvPr/>
        </p:nvSpPr>
        <p:spPr>
          <a:xfrm>
            <a:off x="7851440" y="1157775"/>
            <a:ext cx="239334" cy="239334"/>
          </a:xfrm>
          <a:prstGeom prst="ellipse">
            <a:avLst/>
          </a:prstGeom>
          <a:solidFill>
            <a:srgbClr val="FDF5EF"/>
          </a:solidFill>
          <a:ln w="3175">
            <a:solidFill>
              <a:srgbClr val="D2A5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椭圆 83"/>
          <p:cNvSpPr/>
          <p:nvPr/>
        </p:nvSpPr>
        <p:spPr>
          <a:xfrm>
            <a:off x="5445692" y="3804029"/>
            <a:ext cx="239334" cy="239334"/>
          </a:xfrm>
          <a:prstGeom prst="ellipse">
            <a:avLst/>
          </a:prstGeom>
          <a:solidFill>
            <a:srgbClr val="FDF5EF"/>
          </a:solidFill>
          <a:ln w="3175">
            <a:solidFill>
              <a:srgbClr val="D2A5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椭圆 84"/>
          <p:cNvSpPr/>
          <p:nvPr/>
        </p:nvSpPr>
        <p:spPr>
          <a:xfrm>
            <a:off x="5445692" y="2480902"/>
            <a:ext cx="239334" cy="239334"/>
          </a:xfrm>
          <a:prstGeom prst="ellipse">
            <a:avLst/>
          </a:prstGeom>
          <a:solidFill>
            <a:srgbClr val="FDF5EF"/>
          </a:solidFill>
          <a:ln w="3175">
            <a:solidFill>
              <a:srgbClr val="D2A5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椭圆 85"/>
          <p:cNvSpPr/>
          <p:nvPr/>
        </p:nvSpPr>
        <p:spPr>
          <a:xfrm>
            <a:off x="7851440" y="2480902"/>
            <a:ext cx="239334" cy="239334"/>
          </a:xfrm>
          <a:prstGeom prst="ellipse">
            <a:avLst/>
          </a:prstGeom>
          <a:solidFill>
            <a:srgbClr val="FDF5EF"/>
          </a:solidFill>
          <a:ln w="3175">
            <a:solidFill>
              <a:srgbClr val="D2A5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椭圆 86"/>
          <p:cNvSpPr/>
          <p:nvPr/>
        </p:nvSpPr>
        <p:spPr>
          <a:xfrm>
            <a:off x="5445692" y="5127156"/>
            <a:ext cx="239334" cy="239334"/>
          </a:xfrm>
          <a:prstGeom prst="ellipse">
            <a:avLst/>
          </a:prstGeom>
          <a:solidFill>
            <a:srgbClr val="FDF5EF"/>
          </a:solidFill>
          <a:ln w="3175">
            <a:solidFill>
              <a:srgbClr val="D2A5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椭圆 87"/>
          <p:cNvSpPr/>
          <p:nvPr/>
        </p:nvSpPr>
        <p:spPr>
          <a:xfrm>
            <a:off x="7851440" y="3804029"/>
            <a:ext cx="239334" cy="239334"/>
          </a:xfrm>
          <a:prstGeom prst="ellipse">
            <a:avLst/>
          </a:prstGeom>
          <a:solidFill>
            <a:srgbClr val="FDF5EF"/>
          </a:solidFill>
          <a:ln w="3175">
            <a:solidFill>
              <a:srgbClr val="D2A5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椭圆 88"/>
          <p:cNvSpPr/>
          <p:nvPr/>
        </p:nvSpPr>
        <p:spPr>
          <a:xfrm>
            <a:off x="7851440" y="5127156"/>
            <a:ext cx="239334" cy="239334"/>
          </a:xfrm>
          <a:prstGeom prst="ellipse">
            <a:avLst/>
          </a:prstGeom>
          <a:solidFill>
            <a:srgbClr val="FDF5EF"/>
          </a:solidFill>
          <a:ln w="3175">
            <a:solidFill>
              <a:srgbClr val="D2A5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1" name="图片 30"/>
          <p:cNvPicPr>
            <a:picLocks noChangeAspect="1"/>
          </p:cNvPicPr>
          <p:nvPr/>
        </p:nvPicPr>
        <p:blipFill>
          <a:blip r:embed="rId3">
            <a:extLst>
              <a:ext uri="{28A0092B-C50C-407E-A947-70E740481C1C}">
                <a14:useLocalDpi xmlns:a14="http://schemas.microsoft.com/office/drawing/2010/main" val="0"/>
              </a:ext>
            </a:extLst>
          </a:blip>
          <a:srcRect r="9705"/>
          <a:stretch>
            <a:fillRect/>
          </a:stretch>
        </p:blipFill>
        <p:spPr>
          <a:xfrm rot="16200000">
            <a:off x="-1530223" y="1530222"/>
            <a:ext cx="6857998" cy="3797553"/>
          </a:xfrm>
          <a:custGeom>
            <a:avLst/>
            <a:gdLst>
              <a:gd name="connsiteX0" fmla="*/ 6857998 w 6857998"/>
              <a:gd name="connsiteY0" fmla="*/ 0 h 3797553"/>
              <a:gd name="connsiteX1" fmla="*/ 6857998 w 6857998"/>
              <a:gd name="connsiteY1" fmla="*/ 3797553 h 3797553"/>
              <a:gd name="connsiteX2" fmla="*/ 0 w 6857998"/>
              <a:gd name="connsiteY2" fmla="*/ 3797553 h 3797553"/>
              <a:gd name="connsiteX3" fmla="*/ 0 w 6857998"/>
              <a:gd name="connsiteY3" fmla="*/ 0 h 3797553"/>
            </a:gdLst>
            <a:ahLst/>
            <a:cxnLst>
              <a:cxn ang="0">
                <a:pos x="connsiteX0" y="connsiteY0"/>
              </a:cxn>
              <a:cxn ang="0">
                <a:pos x="connsiteX1" y="connsiteY1"/>
              </a:cxn>
              <a:cxn ang="0">
                <a:pos x="connsiteX2" y="connsiteY2"/>
              </a:cxn>
              <a:cxn ang="0">
                <a:pos x="connsiteX3" y="connsiteY3"/>
              </a:cxn>
            </a:cxnLst>
            <a:rect l="l" t="t" r="r" b="b"/>
            <a:pathLst>
              <a:path w="6857998" h="3797553">
                <a:moveTo>
                  <a:pt x="6857998" y="0"/>
                </a:moveTo>
                <a:lnTo>
                  <a:pt x="6857998" y="3797553"/>
                </a:lnTo>
                <a:lnTo>
                  <a:pt x="0" y="3797553"/>
                </a:lnTo>
                <a:lnTo>
                  <a:pt x="0" y="0"/>
                </a:lnTo>
                <a:close/>
              </a:path>
            </a:pathLst>
          </a:custGeom>
        </p:spPr>
      </p:pic>
      <p:sp>
        <p:nvSpPr>
          <p:cNvPr id="73" name="矩形 72"/>
          <p:cNvSpPr/>
          <p:nvPr/>
        </p:nvSpPr>
        <p:spPr>
          <a:xfrm>
            <a:off x="1441968" y="2253226"/>
            <a:ext cx="1453680" cy="215444"/>
          </a:xfrm>
          <a:prstGeom prst="rect">
            <a:avLst/>
          </a:prstGeom>
        </p:spPr>
        <p:txBody>
          <a:bodyPr wrap="square">
            <a:spAutoFit/>
          </a:bodyPr>
          <a:lstStyle/>
          <a:p>
            <a:pPr algn="ctr" defTabSz="1218565">
              <a:defRPr/>
            </a:pPr>
            <a:r>
              <a:rPr lang="en-US" altLang="zh-CN"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BUSINESS REPORT</a:t>
            </a:r>
          </a:p>
        </p:txBody>
      </p:sp>
      <p:sp>
        <p:nvSpPr>
          <p:cNvPr id="74" name="文本框 73"/>
          <p:cNvSpPr txBox="1"/>
          <p:nvPr/>
        </p:nvSpPr>
        <p:spPr>
          <a:xfrm>
            <a:off x="289464" y="1066552"/>
            <a:ext cx="3758689" cy="1200329"/>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defTabSz="1218565">
              <a:lnSpc>
                <a:spcPct val="100000"/>
              </a:lnSpc>
              <a:defRPr/>
            </a:pPr>
            <a:r>
              <a:rPr lang="zh-CN" altLang="en-US" sz="7200" b="1" dirty="0">
                <a:solidFill>
                  <a:schemeClr val="tx1">
                    <a:lumMod val="75000"/>
                    <a:lumOff val="25000"/>
                  </a:schemeClr>
                </a:solidFill>
                <a:latin typeface="Arial" panose="020B0604020202020204" pitchFamily="34" charset="0"/>
                <a:cs typeface="+mn-ea"/>
                <a:sym typeface="Arial" panose="020B0604020202020204" pitchFamily="34" charset="0"/>
              </a:rPr>
              <a:t>目录</a:t>
            </a:r>
          </a:p>
        </p:txBody>
      </p:sp>
      <p:sp>
        <p:nvSpPr>
          <p:cNvPr id="32" name="椭圆 31"/>
          <p:cNvSpPr/>
          <p:nvPr/>
        </p:nvSpPr>
        <p:spPr>
          <a:xfrm>
            <a:off x="5518090" y="1224450"/>
            <a:ext cx="105984" cy="105984"/>
          </a:xfrm>
          <a:prstGeom prst="ellipse">
            <a:avLst/>
          </a:prstGeom>
          <a:solidFill>
            <a:srgbClr val="D2A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Text Placeholder 33"/>
          <p:cNvSpPr txBox="1"/>
          <p:nvPr/>
        </p:nvSpPr>
        <p:spPr>
          <a:xfrm>
            <a:off x="5704079" y="1066552"/>
            <a:ext cx="2016852" cy="3987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chemeClr val="tx1">
                    <a:lumMod val="75000"/>
                    <a:lumOff val="25000"/>
                  </a:schemeClr>
                </a:solidFill>
                <a:ea typeface="微软雅黑" panose="020B0503020204020204" pitchFamily="34" charset="-122"/>
                <a:cs typeface="+mn-ea"/>
                <a:sym typeface="Arial" panose="020B0604020202020204" pitchFamily="34" charset="0"/>
              </a:rPr>
              <a:t>数据抓取</a:t>
            </a:r>
          </a:p>
        </p:txBody>
      </p:sp>
      <p:sp>
        <p:nvSpPr>
          <p:cNvPr id="39" name="矩形 38"/>
          <p:cNvSpPr/>
          <p:nvPr/>
        </p:nvSpPr>
        <p:spPr>
          <a:xfrm>
            <a:off x="5704078" y="1490569"/>
            <a:ext cx="1453877" cy="204470"/>
          </a:xfrm>
          <a:prstGeom prst="rect">
            <a:avLst/>
          </a:prstGeom>
        </p:spPr>
        <p:txBody>
          <a:bodyPr wrap="square">
            <a:spAutoFit/>
          </a:bodyPr>
          <a:lstStyle/>
          <a:p>
            <a:pPr>
              <a:defRPr/>
            </a:pPr>
            <a:r>
              <a:rPr lang="en-US" altLang="zh-CN" sz="735" dirty="0">
                <a:solidFill>
                  <a:prstClr val="black">
                    <a:lumMod val="50000"/>
                    <a:lumOff val="50000"/>
                  </a:prstClr>
                </a:solidFill>
                <a:latin typeface="Arial" panose="020B0604020202020204" pitchFamily="34" charset="0"/>
                <a:ea typeface="微软雅黑" panose="020B0503020204020204" pitchFamily="34" charset="-122"/>
                <a:cs typeface="+mn-ea"/>
                <a:sym typeface="Arial" panose="020B0604020202020204" pitchFamily="34" charset="0"/>
              </a:rPr>
              <a:t>data capture</a:t>
            </a:r>
          </a:p>
        </p:txBody>
      </p:sp>
      <p:sp>
        <p:nvSpPr>
          <p:cNvPr id="40" name="椭圆 39"/>
          <p:cNvSpPr/>
          <p:nvPr/>
        </p:nvSpPr>
        <p:spPr>
          <a:xfrm>
            <a:off x="7923838" y="1224450"/>
            <a:ext cx="105984" cy="105984"/>
          </a:xfrm>
          <a:prstGeom prst="ellipse">
            <a:avLst/>
          </a:prstGeom>
          <a:solidFill>
            <a:srgbClr val="D2A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Text Placeholder 33"/>
          <p:cNvSpPr txBox="1"/>
          <p:nvPr/>
        </p:nvSpPr>
        <p:spPr>
          <a:xfrm>
            <a:off x="8109826" y="1066552"/>
            <a:ext cx="2016852" cy="3987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chemeClr val="tx1">
                    <a:lumMod val="75000"/>
                    <a:lumOff val="25000"/>
                  </a:schemeClr>
                </a:solidFill>
                <a:ea typeface="微软雅黑" panose="020B0503020204020204" pitchFamily="34" charset="-122"/>
                <a:cs typeface="+mn-ea"/>
                <a:sym typeface="Arial" panose="020B0604020202020204" pitchFamily="34" charset="0"/>
              </a:rPr>
              <a:t>数据清理</a:t>
            </a:r>
          </a:p>
        </p:txBody>
      </p:sp>
      <p:sp>
        <p:nvSpPr>
          <p:cNvPr id="42" name="矩形 41"/>
          <p:cNvSpPr/>
          <p:nvPr/>
        </p:nvSpPr>
        <p:spPr>
          <a:xfrm>
            <a:off x="8109826" y="1490569"/>
            <a:ext cx="1453877" cy="204470"/>
          </a:xfrm>
          <a:prstGeom prst="rect">
            <a:avLst/>
          </a:prstGeom>
        </p:spPr>
        <p:txBody>
          <a:bodyPr wrap="square">
            <a:spAutoFit/>
          </a:bodyPr>
          <a:lstStyle/>
          <a:p>
            <a:pPr>
              <a:defRPr/>
            </a:pPr>
            <a:r>
              <a:rPr lang="en-US" altLang="zh-CN" sz="735" dirty="0">
                <a:solidFill>
                  <a:prstClr val="black">
                    <a:lumMod val="50000"/>
                    <a:lumOff val="50000"/>
                  </a:prstClr>
                </a:solidFill>
                <a:latin typeface="Arial" panose="020B0604020202020204" pitchFamily="34" charset="0"/>
                <a:ea typeface="微软雅黑" panose="020B0503020204020204" pitchFamily="34" charset="-122"/>
                <a:cs typeface="+mn-ea"/>
                <a:sym typeface="Arial" panose="020B0604020202020204" pitchFamily="34" charset="0"/>
              </a:rPr>
              <a:t>data cleaning</a:t>
            </a:r>
          </a:p>
        </p:txBody>
      </p:sp>
      <p:sp>
        <p:nvSpPr>
          <p:cNvPr id="43" name="椭圆 42"/>
          <p:cNvSpPr/>
          <p:nvPr/>
        </p:nvSpPr>
        <p:spPr>
          <a:xfrm>
            <a:off x="5518090" y="3870704"/>
            <a:ext cx="105984" cy="105984"/>
          </a:xfrm>
          <a:prstGeom prst="ellipse">
            <a:avLst/>
          </a:prstGeom>
          <a:solidFill>
            <a:srgbClr val="D2A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Text Placeholder 33"/>
          <p:cNvSpPr txBox="1"/>
          <p:nvPr/>
        </p:nvSpPr>
        <p:spPr>
          <a:xfrm>
            <a:off x="5704079" y="3712806"/>
            <a:ext cx="2016852" cy="3987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chemeClr val="tx1">
                    <a:lumMod val="75000"/>
                    <a:lumOff val="25000"/>
                  </a:schemeClr>
                </a:solidFill>
                <a:ea typeface="微软雅黑" panose="020B0503020204020204" pitchFamily="34" charset="-122"/>
                <a:cs typeface="+mn-ea"/>
                <a:sym typeface="Arial" panose="020B0604020202020204" pitchFamily="34" charset="0"/>
              </a:rPr>
              <a:t>图数据库设计</a:t>
            </a:r>
          </a:p>
        </p:txBody>
      </p:sp>
      <p:sp>
        <p:nvSpPr>
          <p:cNvPr id="50" name="矩形 49"/>
          <p:cNvSpPr/>
          <p:nvPr/>
        </p:nvSpPr>
        <p:spPr>
          <a:xfrm>
            <a:off x="5704078" y="4136823"/>
            <a:ext cx="1453877" cy="204470"/>
          </a:xfrm>
          <a:prstGeom prst="rect">
            <a:avLst/>
          </a:prstGeom>
        </p:spPr>
        <p:txBody>
          <a:bodyPr wrap="square">
            <a:spAutoFit/>
          </a:bodyPr>
          <a:lstStyle/>
          <a:p>
            <a:pPr>
              <a:defRPr/>
            </a:pPr>
            <a:r>
              <a:rPr lang="zh-CN" altLang="en-US" sz="735" dirty="0">
                <a:solidFill>
                  <a:schemeClr val="tx1">
                    <a:lumMod val="75000"/>
                    <a:lumOff val="25000"/>
                  </a:schemeClr>
                </a:solidFill>
                <a:ea typeface="微软雅黑" panose="020B0503020204020204" pitchFamily="34" charset="-122"/>
                <a:cs typeface="+mn-ea"/>
                <a:sym typeface="Arial" panose="020B0604020202020204" pitchFamily="34" charset="0"/>
              </a:rPr>
              <a:t>Graph database design</a:t>
            </a:r>
          </a:p>
        </p:txBody>
      </p:sp>
      <p:sp>
        <p:nvSpPr>
          <p:cNvPr id="54" name="椭圆 53"/>
          <p:cNvSpPr/>
          <p:nvPr/>
        </p:nvSpPr>
        <p:spPr>
          <a:xfrm>
            <a:off x="5518090" y="2547577"/>
            <a:ext cx="105984" cy="105984"/>
          </a:xfrm>
          <a:prstGeom prst="ellipse">
            <a:avLst/>
          </a:prstGeom>
          <a:solidFill>
            <a:srgbClr val="D2A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Text Placeholder 33"/>
          <p:cNvSpPr txBox="1"/>
          <p:nvPr/>
        </p:nvSpPr>
        <p:spPr>
          <a:xfrm>
            <a:off x="5704079" y="2389679"/>
            <a:ext cx="2016852" cy="70675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chemeClr val="tx1">
                    <a:lumMod val="75000"/>
                    <a:lumOff val="25000"/>
                  </a:schemeClr>
                </a:solidFill>
                <a:ea typeface="微软雅黑" panose="020B0503020204020204" pitchFamily="34" charset="-122"/>
                <a:cs typeface="+mn-ea"/>
                <a:sym typeface="Arial" panose="020B0604020202020204" pitchFamily="34" charset="0"/>
              </a:rPr>
              <a:t>分布式文件系统存储模型及优化</a:t>
            </a:r>
          </a:p>
        </p:txBody>
      </p:sp>
      <p:sp>
        <p:nvSpPr>
          <p:cNvPr id="62" name="矩形 61"/>
          <p:cNvSpPr/>
          <p:nvPr/>
        </p:nvSpPr>
        <p:spPr>
          <a:xfrm>
            <a:off x="5704078" y="3018801"/>
            <a:ext cx="1453877" cy="318135"/>
          </a:xfrm>
          <a:prstGeom prst="rect">
            <a:avLst/>
          </a:prstGeom>
        </p:spPr>
        <p:txBody>
          <a:bodyPr wrap="square">
            <a:spAutoFit/>
          </a:bodyPr>
          <a:lstStyle/>
          <a:p>
            <a:pPr>
              <a:defRPr/>
            </a:pPr>
            <a:r>
              <a:rPr lang="en-US" altLang="zh-CN" sz="735" dirty="0">
                <a:solidFill>
                  <a:prstClr val="black">
                    <a:lumMod val="50000"/>
                    <a:lumOff val="50000"/>
                  </a:prstClr>
                </a:solidFill>
                <a:latin typeface="Arial" panose="020B0604020202020204" pitchFamily="34" charset="0"/>
                <a:ea typeface="微软雅黑" panose="020B0503020204020204" pitchFamily="34" charset="-122"/>
                <a:cs typeface="+mn-ea"/>
                <a:sym typeface="Arial" panose="020B0604020202020204" pitchFamily="34" charset="0"/>
              </a:rPr>
              <a:t>Distributed file system storage model and optimization</a:t>
            </a:r>
          </a:p>
        </p:txBody>
      </p:sp>
      <p:sp>
        <p:nvSpPr>
          <p:cNvPr id="66" name="椭圆 65"/>
          <p:cNvSpPr/>
          <p:nvPr/>
        </p:nvSpPr>
        <p:spPr>
          <a:xfrm>
            <a:off x="7923838" y="2547577"/>
            <a:ext cx="105984" cy="105984"/>
          </a:xfrm>
          <a:prstGeom prst="ellipse">
            <a:avLst/>
          </a:prstGeom>
          <a:solidFill>
            <a:srgbClr val="D2A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Text Placeholder 33"/>
          <p:cNvSpPr txBox="1"/>
          <p:nvPr/>
        </p:nvSpPr>
        <p:spPr>
          <a:xfrm>
            <a:off x="8109585" y="2389505"/>
            <a:ext cx="2227580" cy="3987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chemeClr val="tx1">
                    <a:lumMod val="75000"/>
                    <a:lumOff val="25000"/>
                  </a:schemeClr>
                </a:solidFill>
                <a:ea typeface="微软雅黑" panose="020B0503020204020204" pitchFamily="34" charset="-122"/>
                <a:cs typeface="+mn-ea"/>
                <a:sym typeface="Arial" panose="020B0604020202020204" pitchFamily="34" charset="0"/>
              </a:rPr>
              <a:t>关系型数据库设计</a:t>
            </a:r>
          </a:p>
        </p:txBody>
      </p:sp>
      <p:sp>
        <p:nvSpPr>
          <p:cNvPr id="69" name="矩形 68"/>
          <p:cNvSpPr/>
          <p:nvPr/>
        </p:nvSpPr>
        <p:spPr>
          <a:xfrm>
            <a:off x="8109826" y="2813696"/>
            <a:ext cx="1453877" cy="204470"/>
          </a:xfrm>
          <a:prstGeom prst="rect">
            <a:avLst/>
          </a:prstGeom>
        </p:spPr>
        <p:txBody>
          <a:bodyPr wrap="square">
            <a:spAutoFit/>
          </a:bodyPr>
          <a:lstStyle/>
          <a:p>
            <a:pPr>
              <a:defRPr/>
            </a:pPr>
            <a:r>
              <a:rPr lang="en-US" altLang="zh-CN" sz="735" dirty="0">
                <a:solidFill>
                  <a:prstClr val="black">
                    <a:lumMod val="50000"/>
                    <a:lumOff val="50000"/>
                  </a:prstClr>
                </a:solidFill>
                <a:latin typeface="Arial" panose="020B0604020202020204" pitchFamily="34" charset="0"/>
                <a:ea typeface="微软雅黑" panose="020B0503020204020204" pitchFamily="34" charset="-122"/>
                <a:cs typeface="+mn-ea"/>
                <a:sym typeface="Arial" panose="020B0604020202020204" pitchFamily="34" charset="0"/>
              </a:rPr>
              <a:t>Relational database design</a:t>
            </a:r>
          </a:p>
        </p:txBody>
      </p:sp>
      <p:sp>
        <p:nvSpPr>
          <p:cNvPr id="70" name="椭圆 69"/>
          <p:cNvSpPr/>
          <p:nvPr/>
        </p:nvSpPr>
        <p:spPr>
          <a:xfrm>
            <a:off x="5518090" y="5193831"/>
            <a:ext cx="105984" cy="105984"/>
          </a:xfrm>
          <a:prstGeom prst="ellipse">
            <a:avLst/>
          </a:prstGeom>
          <a:solidFill>
            <a:srgbClr val="D2A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Text Placeholder 33"/>
          <p:cNvSpPr txBox="1"/>
          <p:nvPr/>
        </p:nvSpPr>
        <p:spPr>
          <a:xfrm>
            <a:off x="5704079" y="5035933"/>
            <a:ext cx="2016852" cy="3987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chemeClr val="tx1">
                    <a:lumMod val="75000"/>
                    <a:lumOff val="25000"/>
                  </a:schemeClr>
                </a:solidFill>
                <a:ea typeface="微软雅黑" panose="020B0503020204020204" pitchFamily="34" charset="-122"/>
                <a:cs typeface="+mn-ea"/>
                <a:sym typeface="Arial" panose="020B0604020202020204" pitchFamily="34" charset="0"/>
              </a:rPr>
              <a:t>数据质量保证</a:t>
            </a:r>
          </a:p>
        </p:txBody>
      </p:sp>
      <p:sp>
        <p:nvSpPr>
          <p:cNvPr id="75" name="矩形 74"/>
          <p:cNvSpPr/>
          <p:nvPr/>
        </p:nvSpPr>
        <p:spPr>
          <a:xfrm>
            <a:off x="5704078" y="5459950"/>
            <a:ext cx="1453877" cy="204470"/>
          </a:xfrm>
          <a:prstGeom prst="rect">
            <a:avLst/>
          </a:prstGeom>
        </p:spPr>
        <p:txBody>
          <a:bodyPr wrap="square">
            <a:spAutoFit/>
          </a:bodyPr>
          <a:lstStyle/>
          <a:p>
            <a:pPr>
              <a:defRPr/>
            </a:pPr>
            <a:r>
              <a:rPr lang="en-US" altLang="zh-CN" sz="735" dirty="0">
                <a:solidFill>
                  <a:prstClr val="black">
                    <a:lumMod val="50000"/>
                    <a:lumOff val="50000"/>
                  </a:prstClr>
                </a:solidFill>
                <a:latin typeface="Arial" panose="020B0604020202020204" pitchFamily="34" charset="0"/>
                <a:ea typeface="微软雅黑" panose="020B0503020204020204" pitchFamily="34" charset="-122"/>
                <a:cs typeface="+mn-ea"/>
                <a:sym typeface="Arial" panose="020B0604020202020204" pitchFamily="34" charset="0"/>
              </a:rPr>
              <a:t>data quality assurance</a:t>
            </a:r>
          </a:p>
        </p:txBody>
      </p:sp>
      <p:sp>
        <p:nvSpPr>
          <p:cNvPr id="76" name="椭圆 75"/>
          <p:cNvSpPr/>
          <p:nvPr/>
        </p:nvSpPr>
        <p:spPr>
          <a:xfrm>
            <a:off x="7923838" y="3870704"/>
            <a:ext cx="105984" cy="105984"/>
          </a:xfrm>
          <a:prstGeom prst="ellipse">
            <a:avLst/>
          </a:prstGeom>
          <a:solidFill>
            <a:srgbClr val="D2A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Text Placeholder 33"/>
          <p:cNvSpPr txBox="1"/>
          <p:nvPr/>
        </p:nvSpPr>
        <p:spPr>
          <a:xfrm>
            <a:off x="8109826" y="3712806"/>
            <a:ext cx="2016852" cy="3987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chemeClr val="tx1">
                    <a:lumMod val="75000"/>
                    <a:lumOff val="25000"/>
                  </a:schemeClr>
                </a:solidFill>
                <a:ea typeface="微软雅黑" panose="020B0503020204020204" pitchFamily="34" charset="-122"/>
                <a:cs typeface="+mn-ea"/>
                <a:sym typeface="Arial" panose="020B0604020202020204" pitchFamily="34" charset="0"/>
              </a:rPr>
              <a:t>存储方式与优化</a:t>
            </a:r>
          </a:p>
        </p:txBody>
      </p:sp>
      <p:sp>
        <p:nvSpPr>
          <p:cNvPr id="78" name="矩形 77"/>
          <p:cNvSpPr/>
          <p:nvPr/>
        </p:nvSpPr>
        <p:spPr>
          <a:xfrm>
            <a:off x="8109826" y="4136823"/>
            <a:ext cx="1453877" cy="318135"/>
          </a:xfrm>
          <a:prstGeom prst="rect">
            <a:avLst/>
          </a:prstGeom>
        </p:spPr>
        <p:txBody>
          <a:bodyPr wrap="square">
            <a:spAutoFit/>
          </a:bodyPr>
          <a:lstStyle/>
          <a:p>
            <a:pPr>
              <a:defRPr/>
            </a:pPr>
            <a:r>
              <a:rPr lang="en-US" altLang="zh-CN" sz="735" dirty="0">
                <a:solidFill>
                  <a:prstClr val="black">
                    <a:lumMod val="50000"/>
                    <a:lumOff val="50000"/>
                  </a:prstClr>
                </a:solidFill>
                <a:latin typeface="Arial" panose="020B0604020202020204" pitchFamily="34" charset="0"/>
                <a:ea typeface="微软雅黑" panose="020B0503020204020204" pitchFamily="34" charset="-122"/>
                <a:cs typeface="+mn-ea"/>
                <a:sym typeface="Arial" panose="020B0604020202020204" pitchFamily="34" charset="0"/>
              </a:rPr>
              <a:t>Storage methods and optimization</a:t>
            </a:r>
          </a:p>
        </p:txBody>
      </p:sp>
      <p:sp>
        <p:nvSpPr>
          <p:cNvPr id="79" name="椭圆 78"/>
          <p:cNvSpPr/>
          <p:nvPr/>
        </p:nvSpPr>
        <p:spPr>
          <a:xfrm>
            <a:off x="7923838" y="5193831"/>
            <a:ext cx="105984" cy="105984"/>
          </a:xfrm>
          <a:prstGeom prst="ellipse">
            <a:avLst/>
          </a:prstGeom>
          <a:solidFill>
            <a:srgbClr val="D2A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Text Placeholder 33"/>
          <p:cNvSpPr txBox="1"/>
          <p:nvPr/>
        </p:nvSpPr>
        <p:spPr>
          <a:xfrm>
            <a:off x="8109585" y="5036185"/>
            <a:ext cx="2581275" cy="3987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chemeClr val="tx1">
                    <a:lumMod val="75000"/>
                    <a:lumOff val="25000"/>
                  </a:schemeClr>
                </a:solidFill>
                <a:ea typeface="微软雅黑" panose="020B0503020204020204" pitchFamily="34" charset="-122"/>
                <a:cs typeface="+mn-ea"/>
                <a:sym typeface="Arial" panose="020B0604020202020204" pitchFamily="34" charset="0"/>
              </a:rPr>
              <a:t>数据血缘使用场景</a:t>
            </a:r>
          </a:p>
        </p:txBody>
      </p:sp>
      <p:sp>
        <p:nvSpPr>
          <p:cNvPr id="81" name="矩形 80"/>
          <p:cNvSpPr/>
          <p:nvPr/>
        </p:nvSpPr>
        <p:spPr>
          <a:xfrm>
            <a:off x="8109826" y="5459950"/>
            <a:ext cx="1453877" cy="318135"/>
          </a:xfrm>
          <a:prstGeom prst="rect">
            <a:avLst/>
          </a:prstGeom>
        </p:spPr>
        <p:txBody>
          <a:bodyPr wrap="square">
            <a:spAutoFit/>
          </a:bodyPr>
          <a:lstStyle/>
          <a:p>
            <a:pPr>
              <a:defRPr/>
            </a:pPr>
            <a:r>
              <a:rPr lang="en-US" altLang="zh-CN" sz="735" dirty="0">
                <a:solidFill>
                  <a:prstClr val="black">
                    <a:lumMod val="50000"/>
                    <a:lumOff val="50000"/>
                  </a:prstClr>
                </a:solidFill>
                <a:latin typeface="Arial" panose="020B0604020202020204" pitchFamily="34" charset="0"/>
                <a:ea typeface="微软雅黑" panose="020B0503020204020204" pitchFamily="34" charset="-122"/>
                <a:cs typeface="+mn-ea"/>
                <a:sym typeface="Arial" panose="020B0604020202020204" pitchFamily="34" charset="0"/>
              </a:rPr>
              <a:t>Data consanguinity usage scenario</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noEditPoints="1"/>
          </p:cNvSpPr>
          <p:nvPr/>
        </p:nvSpPr>
        <p:spPr bwMode="auto">
          <a:xfrm>
            <a:off x="7888927" y="3006900"/>
            <a:ext cx="1955187" cy="1955188"/>
          </a:xfrm>
          <a:custGeom>
            <a:avLst/>
            <a:gdLst>
              <a:gd name="T0" fmla="*/ 116 w 211"/>
              <a:gd name="T1" fmla="*/ 10 h 211"/>
              <a:gd name="T2" fmla="*/ 116 w 211"/>
              <a:gd name="T3" fmla="*/ 0 h 211"/>
              <a:gd name="T4" fmla="*/ 181 w 211"/>
              <a:gd name="T5" fmla="*/ 30 h 211"/>
              <a:gd name="T6" fmla="*/ 211 w 211"/>
              <a:gd name="T7" fmla="*/ 95 h 211"/>
              <a:gd name="T8" fmla="*/ 201 w 211"/>
              <a:gd name="T9" fmla="*/ 95 h 211"/>
              <a:gd name="T10" fmla="*/ 174 w 211"/>
              <a:gd name="T11" fmla="*/ 37 h 211"/>
              <a:gd name="T12" fmla="*/ 116 w 211"/>
              <a:gd name="T13" fmla="*/ 10 h 211"/>
              <a:gd name="T14" fmla="*/ 10 w 211"/>
              <a:gd name="T15" fmla="*/ 115 h 211"/>
              <a:gd name="T16" fmla="*/ 0 w 211"/>
              <a:gd name="T17" fmla="*/ 115 h 211"/>
              <a:gd name="T18" fmla="*/ 30 w 211"/>
              <a:gd name="T19" fmla="*/ 180 h 211"/>
              <a:gd name="T20" fmla="*/ 96 w 211"/>
              <a:gd name="T21" fmla="*/ 211 h 211"/>
              <a:gd name="T22" fmla="*/ 96 w 211"/>
              <a:gd name="T23" fmla="*/ 201 h 211"/>
              <a:gd name="T24" fmla="*/ 38 w 211"/>
              <a:gd name="T25" fmla="*/ 173 h 211"/>
              <a:gd name="T26" fmla="*/ 10 w 211"/>
              <a:gd name="T27" fmla="*/ 115 h 211"/>
              <a:gd name="T28" fmla="*/ 10 w 211"/>
              <a:gd name="T29" fmla="*/ 95 h 211"/>
              <a:gd name="T30" fmla="*/ 38 w 211"/>
              <a:gd name="T31" fmla="*/ 37 h 211"/>
              <a:gd name="T32" fmla="*/ 96 w 211"/>
              <a:gd name="T33" fmla="*/ 10 h 211"/>
              <a:gd name="T34" fmla="*/ 96 w 211"/>
              <a:gd name="T35" fmla="*/ 0 h 211"/>
              <a:gd name="T36" fmla="*/ 30 w 211"/>
              <a:gd name="T37" fmla="*/ 30 h 211"/>
              <a:gd name="T38" fmla="*/ 0 w 211"/>
              <a:gd name="T39" fmla="*/ 95 h 211"/>
              <a:gd name="T40" fmla="*/ 10 w 211"/>
              <a:gd name="T41" fmla="*/ 95 h 211"/>
              <a:gd name="T42" fmla="*/ 201 w 211"/>
              <a:gd name="T43" fmla="*/ 115 h 211"/>
              <a:gd name="T44" fmla="*/ 174 w 211"/>
              <a:gd name="T45" fmla="*/ 173 h 211"/>
              <a:gd name="T46" fmla="*/ 116 w 211"/>
              <a:gd name="T47" fmla="*/ 201 h 211"/>
              <a:gd name="T48" fmla="*/ 116 w 211"/>
              <a:gd name="T49" fmla="*/ 211 h 211"/>
              <a:gd name="T50" fmla="*/ 181 w 211"/>
              <a:gd name="T51" fmla="*/ 180 h 211"/>
              <a:gd name="T52" fmla="*/ 211 w 211"/>
              <a:gd name="T53" fmla="*/ 115 h 211"/>
              <a:gd name="T54" fmla="*/ 201 w 211"/>
              <a:gd name="T55" fmla="*/ 11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11">
                <a:moveTo>
                  <a:pt x="116" y="10"/>
                </a:moveTo>
                <a:cubicBezTo>
                  <a:pt x="116" y="0"/>
                  <a:pt x="116" y="0"/>
                  <a:pt x="116" y="0"/>
                </a:cubicBezTo>
                <a:cubicBezTo>
                  <a:pt x="139" y="2"/>
                  <a:pt x="163" y="12"/>
                  <a:pt x="181" y="30"/>
                </a:cubicBezTo>
                <a:cubicBezTo>
                  <a:pt x="199" y="48"/>
                  <a:pt x="209" y="72"/>
                  <a:pt x="211" y="95"/>
                </a:cubicBezTo>
                <a:cubicBezTo>
                  <a:pt x="201" y="95"/>
                  <a:pt x="201" y="95"/>
                  <a:pt x="201" y="95"/>
                </a:cubicBezTo>
                <a:cubicBezTo>
                  <a:pt x="199" y="74"/>
                  <a:pt x="190" y="53"/>
                  <a:pt x="174" y="37"/>
                </a:cubicBezTo>
                <a:cubicBezTo>
                  <a:pt x="157" y="21"/>
                  <a:pt x="137" y="12"/>
                  <a:pt x="116" y="10"/>
                </a:cubicBezTo>
                <a:close/>
                <a:moveTo>
                  <a:pt x="10" y="115"/>
                </a:moveTo>
                <a:cubicBezTo>
                  <a:pt x="0" y="115"/>
                  <a:pt x="0" y="115"/>
                  <a:pt x="0" y="115"/>
                </a:cubicBezTo>
                <a:cubicBezTo>
                  <a:pt x="2" y="139"/>
                  <a:pt x="12" y="162"/>
                  <a:pt x="30" y="180"/>
                </a:cubicBezTo>
                <a:cubicBezTo>
                  <a:pt x="49" y="199"/>
                  <a:pt x="72" y="209"/>
                  <a:pt x="96" y="211"/>
                </a:cubicBezTo>
                <a:cubicBezTo>
                  <a:pt x="96" y="201"/>
                  <a:pt x="96" y="201"/>
                  <a:pt x="96" y="201"/>
                </a:cubicBezTo>
                <a:cubicBezTo>
                  <a:pt x="74" y="199"/>
                  <a:pt x="54" y="189"/>
                  <a:pt x="38" y="173"/>
                </a:cubicBezTo>
                <a:cubicBezTo>
                  <a:pt x="21" y="157"/>
                  <a:pt x="12" y="137"/>
                  <a:pt x="10" y="115"/>
                </a:cubicBezTo>
                <a:close/>
                <a:moveTo>
                  <a:pt x="10" y="95"/>
                </a:moveTo>
                <a:cubicBezTo>
                  <a:pt x="12" y="74"/>
                  <a:pt x="21" y="53"/>
                  <a:pt x="38" y="37"/>
                </a:cubicBezTo>
                <a:cubicBezTo>
                  <a:pt x="54" y="21"/>
                  <a:pt x="74" y="12"/>
                  <a:pt x="96" y="10"/>
                </a:cubicBezTo>
                <a:cubicBezTo>
                  <a:pt x="96" y="0"/>
                  <a:pt x="96" y="0"/>
                  <a:pt x="96" y="0"/>
                </a:cubicBezTo>
                <a:cubicBezTo>
                  <a:pt x="72" y="2"/>
                  <a:pt x="49" y="12"/>
                  <a:pt x="30" y="30"/>
                </a:cubicBezTo>
                <a:cubicBezTo>
                  <a:pt x="12" y="48"/>
                  <a:pt x="2" y="72"/>
                  <a:pt x="0" y="95"/>
                </a:cubicBezTo>
                <a:lnTo>
                  <a:pt x="10" y="95"/>
                </a:lnTo>
                <a:close/>
                <a:moveTo>
                  <a:pt x="201" y="115"/>
                </a:moveTo>
                <a:cubicBezTo>
                  <a:pt x="199" y="137"/>
                  <a:pt x="190" y="157"/>
                  <a:pt x="174" y="173"/>
                </a:cubicBezTo>
                <a:cubicBezTo>
                  <a:pt x="157" y="189"/>
                  <a:pt x="137" y="199"/>
                  <a:pt x="116" y="201"/>
                </a:cubicBezTo>
                <a:cubicBezTo>
                  <a:pt x="116" y="211"/>
                  <a:pt x="116" y="211"/>
                  <a:pt x="116" y="211"/>
                </a:cubicBezTo>
                <a:cubicBezTo>
                  <a:pt x="139" y="209"/>
                  <a:pt x="163" y="199"/>
                  <a:pt x="181" y="180"/>
                </a:cubicBezTo>
                <a:cubicBezTo>
                  <a:pt x="199" y="162"/>
                  <a:pt x="209" y="139"/>
                  <a:pt x="211" y="115"/>
                </a:cubicBezTo>
                <a:lnTo>
                  <a:pt x="201" y="115"/>
                </a:lnTo>
                <a:close/>
              </a:path>
            </a:pathLst>
          </a:custGeom>
          <a:solidFill>
            <a:srgbClr val="BBBCBB"/>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100">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6"/>
          <p:cNvSpPr/>
          <p:nvPr/>
        </p:nvSpPr>
        <p:spPr bwMode="auto">
          <a:xfrm>
            <a:off x="6897289" y="2006713"/>
            <a:ext cx="1880692" cy="1880692"/>
          </a:xfrm>
          <a:custGeom>
            <a:avLst/>
            <a:gdLst>
              <a:gd name="T0" fmla="*/ 95 w 203"/>
              <a:gd name="T1" fmla="*/ 203 h 203"/>
              <a:gd name="T2" fmla="*/ 129 w 203"/>
              <a:gd name="T3" fmla="*/ 130 h 203"/>
              <a:gd name="T4" fmla="*/ 203 w 203"/>
              <a:gd name="T5" fmla="*/ 96 h 203"/>
              <a:gd name="T6" fmla="*/ 203 w 203"/>
              <a:gd name="T7" fmla="*/ 0 h 203"/>
              <a:gd name="T8" fmla="*/ 77 w 203"/>
              <a:gd name="T9" fmla="*/ 48 h 203"/>
              <a:gd name="T10" fmla="*/ 40 w 203"/>
              <a:gd name="T11" fmla="*/ 41 h 203"/>
              <a:gd name="T12" fmla="*/ 48 w 203"/>
              <a:gd name="T13" fmla="*/ 78 h 203"/>
              <a:gd name="T14" fmla="*/ 0 w 203"/>
              <a:gd name="T15" fmla="*/ 203 h 203"/>
              <a:gd name="T16" fmla="*/ 95 w 20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03">
                <a:moveTo>
                  <a:pt x="95" y="203"/>
                </a:moveTo>
                <a:cubicBezTo>
                  <a:pt x="97" y="177"/>
                  <a:pt x="109" y="150"/>
                  <a:pt x="129" y="130"/>
                </a:cubicBezTo>
                <a:cubicBezTo>
                  <a:pt x="150" y="109"/>
                  <a:pt x="176" y="98"/>
                  <a:pt x="203" y="96"/>
                </a:cubicBezTo>
                <a:cubicBezTo>
                  <a:pt x="203" y="0"/>
                  <a:pt x="203" y="0"/>
                  <a:pt x="203" y="0"/>
                </a:cubicBezTo>
                <a:cubicBezTo>
                  <a:pt x="158" y="2"/>
                  <a:pt x="114" y="18"/>
                  <a:pt x="77" y="48"/>
                </a:cubicBezTo>
                <a:cubicBezTo>
                  <a:pt x="40" y="41"/>
                  <a:pt x="40" y="41"/>
                  <a:pt x="40" y="41"/>
                </a:cubicBezTo>
                <a:cubicBezTo>
                  <a:pt x="48" y="78"/>
                  <a:pt x="48" y="78"/>
                  <a:pt x="48" y="78"/>
                </a:cubicBezTo>
                <a:cubicBezTo>
                  <a:pt x="18" y="114"/>
                  <a:pt x="2" y="159"/>
                  <a:pt x="0" y="203"/>
                </a:cubicBezTo>
                <a:lnTo>
                  <a:pt x="95" y="203"/>
                </a:lnTo>
                <a:close/>
              </a:path>
            </a:pathLst>
          </a:custGeom>
          <a:solidFill>
            <a:srgbClr val="938B98"/>
          </a:solidFill>
          <a:ln>
            <a:noFill/>
          </a:ln>
        </p:spPr>
        <p:txBody>
          <a:bodyPr vert="horz" wrap="square" lIns="91416" tIns="45708" rIns="91416" bIns="45708" numCol="1" anchor="t" anchorCtr="0" compatLnSpc="1"/>
          <a:lstStyle/>
          <a:p>
            <a:endParaRPr lang="zh-CN" altLang="en-US" sz="1100">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7"/>
          <p:cNvSpPr/>
          <p:nvPr/>
        </p:nvSpPr>
        <p:spPr bwMode="auto">
          <a:xfrm>
            <a:off x="6897289" y="4073032"/>
            <a:ext cx="1880692" cy="1880692"/>
          </a:xfrm>
          <a:custGeom>
            <a:avLst/>
            <a:gdLst>
              <a:gd name="T0" fmla="*/ 203 w 203"/>
              <a:gd name="T1" fmla="*/ 108 h 203"/>
              <a:gd name="T2" fmla="*/ 129 w 203"/>
              <a:gd name="T3" fmla="*/ 74 h 203"/>
              <a:gd name="T4" fmla="*/ 95 w 203"/>
              <a:gd name="T5" fmla="*/ 0 h 203"/>
              <a:gd name="T6" fmla="*/ 0 w 203"/>
              <a:gd name="T7" fmla="*/ 0 h 203"/>
              <a:gd name="T8" fmla="*/ 48 w 203"/>
              <a:gd name="T9" fmla="*/ 126 h 203"/>
              <a:gd name="T10" fmla="*/ 40 w 203"/>
              <a:gd name="T11" fmla="*/ 162 h 203"/>
              <a:gd name="T12" fmla="*/ 77 w 203"/>
              <a:gd name="T13" fmla="*/ 155 h 203"/>
              <a:gd name="T14" fmla="*/ 203 w 203"/>
              <a:gd name="T15" fmla="*/ 203 h 203"/>
              <a:gd name="T16" fmla="*/ 203 w 203"/>
              <a:gd name="T17" fmla="*/ 10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03">
                <a:moveTo>
                  <a:pt x="203" y="108"/>
                </a:moveTo>
                <a:cubicBezTo>
                  <a:pt x="176" y="105"/>
                  <a:pt x="150" y="94"/>
                  <a:pt x="129" y="74"/>
                </a:cubicBezTo>
                <a:cubicBezTo>
                  <a:pt x="109" y="53"/>
                  <a:pt x="98" y="27"/>
                  <a:pt x="95" y="0"/>
                </a:cubicBezTo>
                <a:cubicBezTo>
                  <a:pt x="0" y="0"/>
                  <a:pt x="0" y="0"/>
                  <a:pt x="0" y="0"/>
                </a:cubicBezTo>
                <a:cubicBezTo>
                  <a:pt x="2" y="45"/>
                  <a:pt x="18" y="89"/>
                  <a:pt x="48" y="126"/>
                </a:cubicBezTo>
                <a:cubicBezTo>
                  <a:pt x="40" y="162"/>
                  <a:pt x="40" y="162"/>
                  <a:pt x="40" y="162"/>
                </a:cubicBezTo>
                <a:cubicBezTo>
                  <a:pt x="77" y="155"/>
                  <a:pt x="77" y="155"/>
                  <a:pt x="77" y="155"/>
                </a:cubicBezTo>
                <a:cubicBezTo>
                  <a:pt x="114" y="185"/>
                  <a:pt x="158" y="201"/>
                  <a:pt x="203" y="203"/>
                </a:cubicBezTo>
                <a:lnTo>
                  <a:pt x="203" y="108"/>
                </a:lnTo>
                <a:close/>
              </a:path>
            </a:pathLst>
          </a:custGeom>
          <a:solidFill>
            <a:srgbClr val="D2A57B"/>
          </a:solidFill>
          <a:ln>
            <a:noFill/>
          </a:ln>
        </p:spPr>
        <p:txBody>
          <a:bodyPr vert="horz" wrap="square" lIns="91416" tIns="45708" rIns="91416" bIns="45708" numCol="1" anchor="t" anchorCtr="0" compatLnSpc="1"/>
          <a:lstStyle/>
          <a:p>
            <a:endParaRPr lang="zh-CN" altLang="en-US" sz="1100">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8"/>
          <p:cNvSpPr/>
          <p:nvPr/>
        </p:nvSpPr>
        <p:spPr bwMode="auto">
          <a:xfrm>
            <a:off x="8963608" y="2006713"/>
            <a:ext cx="1872144" cy="1880692"/>
          </a:xfrm>
          <a:custGeom>
            <a:avLst/>
            <a:gdLst>
              <a:gd name="T0" fmla="*/ 127 w 202"/>
              <a:gd name="T1" fmla="*/ 50 h 203"/>
              <a:gd name="T2" fmla="*/ 0 w 202"/>
              <a:gd name="T3" fmla="*/ 0 h 203"/>
              <a:gd name="T4" fmla="*/ 0 w 202"/>
              <a:gd name="T5" fmla="*/ 96 h 203"/>
              <a:gd name="T6" fmla="*/ 73 w 202"/>
              <a:gd name="T7" fmla="*/ 130 h 203"/>
              <a:gd name="T8" fmla="*/ 107 w 202"/>
              <a:gd name="T9" fmla="*/ 203 h 203"/>
              <a:gd name="T10" fmla="*/ 202 w 202"/>
              <a:gd name="T11" fmla="*/ 203 h 203"/>
              <a:gd name="T12" fmla="*/ 156 w 202"/>
              <a:gd name="T13" fmla="*/ 79 h 203"/>
              <a:gd name="T14" fmla="*/ 163 w 202"/>
              <a:gd name="T15" fmla="*/ 42 h 203"/>
              <a:gd name="T16" fmla="*/ 127 w 202"/>
              <a:gd name="T17" fmla="*/ 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203">
                <a:moveTo>
                  <a:pt x="127" y="50"/>
                </a:moveTo>
                <a:cubicBezTo>
                  <a:pt x="90" y="19"/>
                  <a:pt x="45" y="3"/>
                  <a:pt x="0" y="0"/>
                </a:cubicBezTo>
                <a:cubicBezTo>
                  <a:pt x="0" y="96"/>
                  <a:pt x="0" y="96"/>
                  <a:pt x="0" y="96"/>
                </a:cubicBezTo>
                <a:cubicBezTo>
                  <a:pt x="26" y="98"/>
                  <a:pt x="53" y="109"/>
                  <a:pt x="73" y="130"/>
                </a:cubicBezTo>
                <a:cubicBezTo>
                  <a:pt x="94" y="150"/>
                  <a:pt x="105" y="177"/>
                  <a:pt x="107" y="203"/>
                </a:cubicBezTo>
                <a:cubicBezTo>
                  <a:pt x="202" y="203"/>
                  <a:pt x="202" y="203"/>
                  <a:pt x="202" y="203"/>
                </a:cubicBezTo>
                <a:cubicBezTo>
                  <a:pt x="200" y="159"/>
                  <a:pt x="185" y="115"/>
                  <a:pt x="156" y="79"/>
                </a:cubicBezTo>
                <a:cubicBezTo>
                  <a:pt x="163" y="42"/>
                  <a:pt x="163" y="42"/>
                  <a:pt x="163" y="42"/>
                </a:cubicBezTo>
                <a:lnTo>
                  <a:pt x="127" y="50"/>
                </a:lnTo>
                <a:close/>
              </a:path>
            </a:pathLst>
          </a:custGeom>
          <a:solidFill>
            <a:srgbClr val="D2A57B"/>
          </a:solidFill>
          <a:ln>
            <a:noFill/>
          </a:ln>
        </p:spPr>
        <p:txBody>
          <a:bodyPr vert="horz" wrap="square" lIns="91416" tIns="45708" rIns="91416" bIns="45708" numCol="1" anchor="t" anchorCtr="0" compatLnSpc="1"/>
          <a:lstStyle/>
          <a:p>
            <a:endParaRPr lang="zh-CN" altLang="en-US" sz="1100">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9"/>
          <p:cNvSpPr/>
          <p:nvPr/>
        </p:nvSpPr>
        <p:spPr bwMode="auto">
          <a:xfrm>
            <a:off x="8963608" y="4073032"/>
            <a:ext cx="1872144" cy="1880692"/>
          </a:xfrm>
          <a:custGeom>
            <a:avLst/>
            <a:gdLst>
              <a:gd name="T0" fmla="*/ 107 w 202"/>
              <a:gd name="T1" fmla="*/ 0 h 203"/>
              <a:gd name="T2" fmla="*/ 73 w 202"/>
              <a:gd name="T3" fmla="*/ 74 h 203"/>
              <a:gd name="T4" fmla="*/ 0 w 202"/>
              <a:gd name="T5" fmla="*/ 108 h 203"/>
              <a:gd name="T6" fmla="*/ 0 w 202"/>
              <a:gd name="T7" fmla="*/ 203 h 203"/>
              <a:gd name="T8" fmla="*/ 123 w 202"/>
              <a:gd name="T9" fmla="*/ 157 h 203"/>
              <a:gd name="T10" fmla="*/ 161 w 202"/>
              <a:gd name="T11" fmla="*/ 164 h 203"/>
              <a:gd name="T12" fmla="*/ 153 w 202"/>
              <a:gd name="T13" fmla="*/ 127 h 203"/>
              <a:gd name="T14" fmla="*/ 202 w 202"/>
              <a:gd name="T15" fmla="*/ 0 h 203"/>
              <a:gd name="T16" fmla="*/ 107 w 202"/>
              <a:gd name="T1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203">
                <a:moveTo>
                  <a:pt x="107" y="0"/>
                </a:moveTo>
                <a:cubicBezTo>
                  <a:pt x="105" y="27"/>
                  <a:pt x="93" y="53"/>
                  <a:pt x="73" y="74"/>
                </a:cubicBezTo>
                <a:cubicBezTo>
                  <a:pt x="53" y="94"/>
                  <a:pt x="26" y="105"/>
                  <a:pt x="0" y="108"/>
                </a:cubicBezTo>
                <a:cubicBezTo>
                  <a:pt x="0" y="203"/>
                  <a:pt x="0" y="203"/>
                  <a:pt x="0" y="203"/>
                </a:cubicBezTo>
                <a:cubicBezTo>
                  <a:pt x="44" y="201"/>
                  <a:pt x="87" y="186"/>
                  <a:pt x="123" y="157"/>
                </a:cubicBezTo>
                <a:cubicBezTo>
                  <a:pt x="161" y="164"/>
                  <a:pt x="161" y="164"/>
                  <a:pt x="161" y="164"/>
                </a:cubicBezTo>
                <a:cubicBezTo>
                  <a:pt x="153" y="127"/>
                  <a:pt x="153" y="127"/>
                  <a:pt x="153" y="127"/>
                </a:cubicBezTo>
                <a:cubicBezTo>
                  <a:pt x="184" y="90"/>
                  <a:pt x="200" y="46"/>
                  <a:pt x="202" y="0"/>
                </a:cubicBezTo>
                <a:lnTo>
                  <a:pt x="107" y="0"/>
                </a:lnTo>
                <a:close/>
              </a:path>
            </a:pathLst>
          </a:custGeom>
          <a:solidFill>
            <a:srgbClr val="938B98"/>
          </a:solidFill>
          <a:ln>
            <a:noFill/>
          </a:ln>
        </p:spPr>
        <p:txBody>
          <a:bodyPr vert="horz" wrap="square" lIns="91416" tIns="45708" rIns="91416" bIns="45708" numCol="1" anchor="t" anchorCtr="0" compatLnSpc="1"/>
          <a:lstStyle/>
          <a:p>
            <a:endParaRPr lang="zh-CN" altLang="en-US" sz="1100">
              <a:latin typeface="Arial" panose="020B0604020202020204" pitchFamily="34" charset="0"/>
              <a:ea typeface="微软雅黑" panose="020B0503020204020204" pitchFamily="34" charset="-122"/>
              <a:sym typeface="Arial" panose="020B0604020202020204" pitchFamily="34" charset="0"/>
            </a:endParaRPr>
          </a:p>
        </p:txBody>
      </p:sp>
      <p:sp>
        <p:nvSpPr>
          <p:cNvPr id="42" name="文本框 41"/>
          <p:cNvSpPr txBox="1"/>
          <p:nvPr/>
        </p:nvSpPr>
        <p:spPr>
          <a:xfrm>
            <a:off x="10179972" y="2006713"/>
            <a:ext cx="1966595" cy="306705"/>
          </a:xfrm>
          <a:prstGeom prst="rect">
            <a:avLst/>
          </a:prstGeom>
          <a:noFill/>
        </p:spPr>
        <p:txBody>
          <a:bodyPr wrap="none" rtlCol="0">
            <a:spAutoFit/>
          </a:bodyPr>
          <a:lstStyle/>
          <a:p>
            <a:pPr algn="l"/>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Arial Unicode MS" panose="020B0604020202020204" pitchFamily="34" charset="-122"/>
                <a:sym typeface="Arial" panose="020B0604020202020204" pitchFamily="34" charset="0"/>
              </a:rPr>
              <a:t>读取产品ID，页面解析</a:t>
            </a:r>
          </a:p>
        </p:txBody>
      </p:sp>
      <p:sp>
        <p:nvSpPr>
          <p:cNvPr id="43" name="文本框 42"/>
          <p:cNvSpPr txBox="1"/>
          <p:nvPr/>
        </p:nvSpPr>
        <p:spPr>
          <a:xfrm>
            <a:off x="10336817" y="5655800"/>
            <a:ext cx="896620" cy="306705"/>
          </a:xfrm>
          <a:prstGeom prst="rect">
            <a:avLst/>
          </a:prstGeom>
          <a:noFill/>
        </p:spPr>
        <p:txBody>
          <a:bodyPr wrap="none" rtlCol="0">
            <a:spAutoFit/>
          </a:bodyPr>
          <a:lstStyle/>
          <a:p>
            <a:pPr algn="l"/>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Arial Unicode MS" panose="020B0604020202020204" pitchFamily="34" charset="-122"/>
                <a:sym typeface="Arial" panose="020B0604020202020204" pitchFamily="34" charset="0"/>
              </a:rPr>
              <a:t>数据存储</a:t>
            </a:r>
          </a:p>
        </p:txBody>
      </p:sp>
      <p:sp>
        <p:nvSpPr>
          <p:cNvPr id="44" name="文本框 43"/>
          <p:cNvSpPr txBox="1"/>
          <p:nvPr/>
        </p:nvSpPr>
        <p:spPr>
          <a:xfrm>
            <a:off x="6226946" y="2006713"/>
            <a:ext cx="1075055" cy="306705"/>
          </a:xfrm>
          <a:prstGeom prst="rect">
            <a:avLst/>
          </a:prstGeom>
          <a:noFill/>
        </p:spPr>
        <p:txBody>
          <a:bodyPr wrap="none" rtlCol="0">
            <a:spAutoFit/>
          </a:bodyPr>
          <a:lstStyle/>
          <a:p>
            <a:pPr algn="l"/>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Arial Unicode MS" panose="020B0604020202020204" pitchFamily="34" charset="-122"/>
                <a:sym typeface="Arial" panose="020B0604020202020204" pitchFamily="34" charset="0"/>
              </a:rPr>
              <a:t>初始化爬虫</a:t>
            </a:r>
          </a:p>
        </p:txBody>
      </p:sp>
      <p:sp>
        <p:nvSpPr>
          <p:cNvPr id="45" name="文本框 44"/>
          <p:cNvSpPr txBox="1"/>
          <p:nvPr/>
        </p:nvSpPr>
        <p:spPr>
          <a:xfrm>
            <a:off x="6226946" y="5655800"/>
            <a:ext cx="1075055" cy="306705"/>
          </a:xfrm>
          <a:prstGeom prst="rect">
            <a:avLst/>
          </a:prstGeom>
          <a:noFill/>
        </p:spPr>
        <p:txBody>
          <a:bodyPr wrap="none" rtlCol="0">
            <a:spAutoFit/>
          </a:bodyPr>
          <a:lstStyle/>
          <a:p>
            <a:pPr algn="l"/>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Arial Unicode MS" panose="020B0604020202020204" pitchFamily="34" charset="-122"/>
                <a:sym typeface="Arial" panose="020B0604020202020204" pitchFamily="34" charset="0"/>
              </a:rPr>
              <a:t>反爬虫策略</a:t>
            </a:r>
          </a:p>
        </p:txBody>
      </p:sp>
      <p:sp>
        <p:nvSpPr>
          <p:cNvPr id="48" name="02"/>
          <p:cNvSpPr txBox="1"/>
          <p:nvPr/>
        </p:nvSpPr>
        <p:spPr>
          <a:xfrm>
            <a:off x="2072693" y="4386062"/>
            <a:ext cx="3039536" cy="575945"/>
          </a:xfrm>
          <a:prstGeom prst="rect">
            <a:avLst/>
          </a:prstGeom>
        </p:spPr>
        <p:txBody>
          <a:bodyPr wrap="square">
            <a:spAutoFit/>
          </a:bodyPr>
          <a:lstStyle>
            <a:defPPr>
              <a:defRPr lang="zh-CN"/>
            </a:defPPr>
            <a:lvl1pPr>
              <a:lnSpc>
                <a:spcPct val="150000"/>
              </a:lnSpc>
              <a:defRPr sz="1050">
                <a:solidFill>
                  <a:prstClr val="white">
                    <a:lumMod val="50000"/>
                  </a:prstClr>
                </a:solidFill>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最终我们爬取的数据中含</a:t>
            </a:r>
            <a:r>
              <a:rPr lang="en-US" altLang="zh-CN" dirty="0">
                <a:sym typeface="Arial" panose="020B0604020202020204" pitchFamily="34" charset="0"/>
              </a:rPr>
              <a:t>Product 169572</a:t>
            </a:r>
            <a:r>
              <a:rPr lang="zh-CN" altLang="en-US" dirty="0">
                <a:sym typeface="Arial" panose="020B0604020202020204" pitchFamily="34" charset="0"/>
              </a:rPr>
              <a:t>个</a:t>
            </a:r>
          </a:p>
          <a:p>
            <a:r>
              <a:rPr lang="zh-CN" altLang="en-US" dirty="0">
                <a:sym typeface="Arial" panose="020B0604020202020204" pitchFamily="34" charset="0"/>
              </a:rPr>
              <a:t>其中</a:t>
            </a:r>
            <a:r>
              <a:rPr lang="en-US" altLang="zh-CN" dirty="0">
                <a:sym typeface="Arial" panose="020B0604020202020204" pitchFamily="34" charset="0"/>
              </a:rPr>
              <a:t>Movie Product 121675</a:t>
            </a:r>
            <a:r>
              <a:rPr lang="zh-CN" altLang="en-US" dirty="0">
                <a:sym typeface="Arial" panose="020B0604020202020204" pitchFamily="34" charset="0"/>
              </a:rPr>
              <a:t>个</a:t>
            </a:r>
          </a:p>
        </p:txBody>
      </p:sp>
      <p:sp>
        <p:nvSpPr>
          <p:cNvPr id="61" name="042"/>
          <p:cNvSpPr/>
          <p:nvPr/>
        </p:nvSpPr>
        <p:spPr>
          <a:xfrm>
            <a:off x="1073318" y="4302959"/>
            <a:ext cx="850689" cy="850690"/>
          </a:xfrm>
          <a:prstGeom prst="ellipse">
            <a:avLst/>
          </a:prstGeom>
          <a:solidFill>
            <a:srgbClr val="D2A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3600" dirty="0">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29"/>
          <p:cNvSpPr>
            <a:spLocks noEditPoints="1"/>
          </p:cNvSpPr>
          <p:nvPr/>
        </p:nvSpPr>
        <p:spPr bwMode="auto">
          <a:xfrm>
            <a:off x="9778201" y="4825313"/>
            <a:ext cx="401669" cy="376130"/>
          </a:xfrm>
          <a:custGeom>
            <a:avLst/>
            <a:gdLst>
              <a:gd name="T0" fmla="*/ 112 w 128"/>
              <a:gd name="T1" fmla="*/ 16 h 120"/>
              <a:gd name="T2" fmla="*/ 88 w 128"/>
              <a:gd name="T3" fmla="*/ 16 h 120"/>
              <a:gd name="T4" fmla="*/ 88 w 128"/>
              <a:gd name="T5" fmla="*/ 8 h 120"/>
              <a:gd name="T6" fmla="*/ 80 w 128"/>
              <a:gd name="T7" fmla="*/ 0 h 120"/>
              <a:gd name="T8" fmla="*/ 48 w 128"/>
              <a:gd name="T9" fmla="*/ 0 h 120"/>
              <a:gd name="T10" fmla="*/ 40 w 128"/>
              <a:gd name="T11" fmla="*/ 8 h 120"/>
              <a:gd name="T12" fmla="*/ 40 w 128"/>
              <a:gd name="T13" fmla="*/ 16 h 120"/>
              <a:gd name="T14" fmla="*/ 16 w 128"/>
              <a:gd name="T15" fmla="*/ 16 h 120"/>
              <a:gd name="T16" fmla="*/ 0 w 128"/>
              <a:gd name="T17" fmla="*/ 32 h 120"/>
              <a:gd name="T18" fmla="*/ 0 w 128"/>
              <a:gd name="T19" fmla="*/ 104 h 120"/>
              <a:gd name="T20" fmla="*/ 16 w 128"/>
              <a:gd name="T21" fmla="*/ 120 h 120"/>
              <a:gd name="T22" fmla="*/ 112 w 128"/>
              <a:gd name="T23" fmla="*/ 120 h 120"/>
              <a:gd name="T24" fmla="*/ 128 w 128"/>
              <a:gd name="T25" fmla="*/ 104 h 120"/>
              <a:gd name="T26" fmla="*/ 128 w 128"/>
              <a:gd name="T27" fmla="*/ 32 h 120"/>
              <a:gd name="T28" fmla="*/ 112 w 128"/>
              <a:gd name="T29" fmla="*/ 16 h 120"/>
              <a:gd name="T30" fmla="*/ 48 w 128"/>
              <a:gd name="T31" fmla="*/ 12 h 120"/>
              <a:gd name="T32" fmla="*/ 52 w 128"/>
              <a:gd name="T33" fmla="*/ 8 h 120"/>
              <a:gd name="T34" fmla="*/ 76 w 128"/>
              <a:gd name="T35" fmla="*/ 8 h 120"/>
              <a:gd name="T36" fmla="*/ 80 w 128"/>
              <a:gd name="T37" fmla="*/ 12 h 120"/>
              <a:gd name="T38" fmla="*/ 80 w 128"/>
              <a:gd name="T39" fmla="*/ 16 h 120"/>
              <a:gd name="T40" fmla="*/ 48 w 128"/>
              <a:gd name="T41" fmla="*/ 16 h 120"/>
              <a:gd name="T42" fmla="*/ 48 w 128"/>
              <a:gd name="T43" fmla="*/ 12 h 120"/>
              <a:gd name="T44" fmla="*/ 120 w 128"/>
              <a:gd name="T45" fmla="*/ 104 h 120"/>
              <a:gd name="T46" fmla="*/ 112 w 128"/>
              <a:gd name="T47" fmla="*/ 112 h 120"/>
              <a:gd name="T48" fmla="*/ 16 w 128"/>
              <a:gd name="T49" fmla="*/ 112 h 120"/>
              <a:gd name="T50" fmla="*/ 8 w 128"/>
              <a:gd name="T51" fmla="*/ 104 h 120"/>
              <a:gd name="T52" fmla="*/ 8 w 128"/>
              <a:gd name="T53" fmla="*/ 60 h 120"/>
              <a:gd name="T54" fmla="*/ 49 w 128"/>
              <a:gd name="T55" fmla="*/ 60 h 120"/>
              <a:gd name="T56" fmla="*/ 48 w 128"/>
              <a:gd name="T57" fmla="*/ 64 h 120"/>
              <a:gd name="T58" fmla="*/ 64 w 128"/>
              <a:gd name="T59" fmla="*/ 80 h 120"/>
              <a:gd name="T60" fmla="*/ 80 w 128"/>
              <a:gd name="T61" fmla="*/ 64 h 120"/>
              <a:gd name="T62" fmla="*/ 79 w 128"/>
              <a:gd name="T63" fmla="*/ 60 h 120"/>
              <a:gd name="T64" fmla="*/ 120 w 128"/>
              <a:gd name="T65" fmla="*/ 60 h 120"/>
              <a:gd name="T66" fmla="*/ 120 w 128"/>
              <a:gd name="T67" fmla="*/ 104 h 120"/>
              <a:gd name="T68" fmla="*/ 56 w 128"/>
              <a:gd name="T69" fmla="*/ 64 h 120"/>
              <a:gd name="T70" fmla="*/ 57 w 128"/>
              <a:gd name="T71" fmla="*/ 60 h 120"/>
              <a:gd name="T72" fmla="*/ 71 w 128"/>
              <a:gd name="T73" fmla="*/ 60 h 120"/>
              <a:gd name="T74" fmla="*/ 72 w 128"/>
              <a:gd name="T75" fmla="*/ 64 h 120"/>
              <a:gd name="T76" fmla="*/ 64 w 128"/>
              <a:gd name="T77" fmla="*/ 72 h 120"/>
              <a:gd name="T78" fmla="*/ 56 w 128"/>
              <a:gd name="T79" fmla="*/ 64 h 120"/>
              <a:gd name="T80" fmla="*/ 120 w 128"/>
              <a:gd name="T81" fmla="*/ 52 h 120"/>
              <a:gd name="T82" fmla="*/ 8 w 128"/>
              <a:gd name="T83" fmla="*/ 52 h 120"/>
              <a:gd name="T84" fmla="*/ 8 w 128"/>
              <a:gd name="T85" fmla="*/ 32 h 120"/>
              <a:gd name="T86" fmla="*/ 16 w 128"/>
              <a:gd name="T87" fmla="*/ 24 h 120"/>
              <a:gd name="T88" fmla="*/ 112 w 128"/>
              <a:gd name="T89" fmla="*/ 24 h 120"/>
              <a:gd name="T90" fmla="*/ 120 w 128"/>
              <a:gd name="T91" fmla="*/ 32 h 120"/>
              <a:gd name="T92" fmla="*/ 120 w 128"/>
              <a:gd name="T93"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20">
                <a:moveTo>
                  <a:pt x="112" y="16"/>
                </a:moveTo>
                <a:cubicBezTo>
                  <a:pt x="88" y="16"/>
                  <a:pt x="88" y="16"/>
                  <a:pt x="88" y="16"/>
                </a:cubicBezTo>
                <a:cubicBezTo>
                  <a:pt x="88" y="8"/>
                  <a:pt x="88" y="8"/>
                  <a:pt x="88" y="8"/>
                </a:cubicBezTo>
                <a:cubicBezTo>
                  <a:pt x="88" y="4"/>
                  <a:pt x="84" y="0"/>
                  <a:pt x="80" y="0"/>
                </a:cubicBezTo>
                <a:cubicBezTo>
                  <a:pt x="48" y="0"/>
                  <a:pt x="48" y="0"/>
                  <a:pt x="48" y="0"/>
                </a:cubicBezTo>
                <a:cubicBezTo>
                  <a:pt x="44" y="0"/>
                  <a:pt x="40" y="4"/>
                  <a:pt x="40" y="8"/>
                </a:cubicBezTo>
                <a:cubicBezTo>
                  <a:pt x="40" y="16"/>
                  <a:pt x="40" y="16"/>
                  <a:pt x="40" y="16"/>
                </a:cubicBezTo>
                <a:cubicBezTo>
                  <a:pt x="16" y="16"/>
                  <a:pt x="16" y="16"/>
                  <a:pt x="16" y="16"/>
                </a:cubicBezTo>
                <a:cubicBezTo>
                  <a:pt x="7" y="16"/>
                  <a:pt x="0" y="23"/>
                  <a:pt x="0" y="32"/>
                </a:cubicBezTo>
                <a:cubicBezTo>
                  <a:pt x="0" y="104"/>
                  <a:pt x="0" y="104"/>
                  <a:pt x="0" y="104"/>
                </a:cubicBezTo>
                <a:cubicBezTo>
                  <a:pt x="0" y="113"/>
                  <a:pt x="7" y="120"/>
                  <a:pt x="16" y="120"/>
                </a:cubicBezTo>
                <a:cubicBezTo>
                  <a:pt x="112" y="120"/>
                  <a:pt x="112" y="120"/>
                  <a:pt x="112" y="120"/>
                </a:cubicBezTo>
                <a:cubicBezTo>
                  <a:pt x="121" y="120"/>
                  <a:pt x="128" y="113"/>
                  <a:pt x="128" y="104"/>
                </a:cubicBezTo>
                <a:cubicBezTo>
                  <a:pt x="128" y="32"/>
                  <a:pt x="128" y="32"/>
                  <a:pt x="128" y="32"/>
                </a:cubicBezTo>
                <a:cubicBezTo>
                  <a:pt x="128" y="23"/>
                  <a:pt x="121" y="16"/>
                  <a:pt x="112" y="16"/>
                </a:cubicBezTo>
                <a:close/>
                <a:moveTo>
                  <a:pt x="48" y="12"/>
                </a:moveTo>
                <a:cubicBezTo>
                  <a:pt x="48" y="10"/>
                  <a:pt x="50" y="8"/>
                  <a:pt x="52" y="8"/>
                </a:cubicBezTo>
                <a:cubicBezTo>
                  <a:pt x="76" y="8"/>
                  <a:pt x="76" y="8"/>
                  <a:pt x="76" y="8"/>
                </a:cubicBezTo>
                <a:cubicBezTo>
                  <a:pt x="78" y="8"/>
                  <a:pt x="80" y="10"/>
                  <a:pt x="80" y="12"/>
                </a:cubicBezTo>
                <a:cubicBezTo>
                  <a:pt x="80" y="16"/>
                  <a:pt x="80" y="16"/>
                  <a:pt x="80" y="16"/>
                </a:cubicBezTo>
                <a:cubicBezTo>
                  <a:pt x="48" y="16"/>
                  <a:pt x="48" y="16"/>
                  <a:pt x="48" y="16"/>
                </a:cubicBezTo>
                <a:lnTo>
                  <a:pt x="48" y="12"/>
                </a:lnTo>
                <a:close/>
                <a:moveTo>
                  <a:pt x="120" y="104"/>
                </a:moveTo>
                <a:cubicBezTo>
                  <a:pt x="120" y="108"/>
                  <a:pt x="116" y="112"/>
                  <a:pt x="112" y="112"/>
                </a:cubicBezTo>
                <a:cubicBezTo>
                  <a:pt x="16" y="112"/>
                  <a:pt x="16" y="112"/>
                  <a:pt x="16" y="112"/>
                </a:cubicBezTo>
                <a:cubicBezTo>
                  <a:pt x="12" y="112"/>
                  <a:pt x="8" y="108"/>
                  <a:pt x="8" y="104"/>
                </a:cubicBezTo>
                <a:cubicBezTo>
                  <a:pt x="8" y="60"/>
                  <a:pt x="8" y="60"/>
                  <a:pt x="8" y="60"/>
                </a:cubicBezTo>
                <a:cubicBezTo>
                  <a:pt x="49" y="60"/>
                  <a:pt x="49" y="60"/>
                  <a:pt x="49" y="60"/>
                </a:cubicBezTo>
                <a:cubicBezTo>
                  <a:pt x="48" y="61"/>
                  <a:pt x="48" y="63"/>
                  <a:pt x="48" y="64"/>
                </a:cubicBezTo>
                <a:cubicBezTo>
                  <a:pt x="48" y="73"/>
                  <a:pt x="55" y="80"/>
                  <a:pt x="64" y="80"/>
                </a:cubicBezTo>
                <a:cubicBezTo>
                  <a:pt x="73" y="80"/>
                  <a:pt x="80" y="73"/>
                  <a:pt x="80" y="64"/>
                </a:cubicBezTo>
                <a:cubicBezTo>
                  <a:pt x="80" y="63"/>
                  <a:pt x="80" y="61"/>
                  <a:pt x="79" y="60"/>
                </a:cubicBezTo>
                <a:cubicBezTo>
                  <a:pt x="120" y="60"/>
                  <a:pt x="120" y="60"/>
                  <a:pt x="120" y="60"/>
                </a:cubicBezTo>
                <a:lnTo>
                  <a:pt x="120" y="104"/>
                </a:lnTo>
                <a:close/>
                <a:moveTo>
                  <a:pt x="56" y="64"/>
                </a:moveTo>
                <a:cubicBezTo>
                  <a:pt x="56" y="63"/>
                  <a:pt x="56" y="61"/>
                  <a:pt x="57" y="60"/>
                </a:cubicBezTo>
                <a:cubicBezTo>
                  <a:pt x="71" y="60"/>
                  <a:pt x="71" y="60"/>
                  <a:pt x="71" y="60"/>
                </a:cubicBezTo>
                <a:cubicBezTo>
                  <a:pt x="72" y="61"/>
                  <a:pt x="72" y="63"/>
                  <a:pt x="72" y="64"/>
                </a:cubicBezTo>
                <a:cubicBezTo>
                  <a:pt x="72" y="68"/>
                  <a:pt x="68" y="72"/>
                  <a:pt x="64" y="72"/>
                </a:cubicBezTo>
                <a:cubicBezTo>
                  <a:pt x="60" y="72"/>
                  <a:pt x="56" y="68"/>
                  <a:pt x="56" y="64"/>
                </a:cubicBezTo>
                <a:close/>
                <a:moveTo>
                  <a:pt x="120" y="52"/>
                </a:moveTo>
                <a:cubicBezTo>
                  <a:pt x="8" y="52"/>
                  <a:pt x="8" y="52"/>
                  <a:pt x="8" y="52"/>
                </a:cubicBezTo>
                <a:cubicBezTo>
                  <a:pt x="8" y="32"/>
                  <a:pt x="8" y="32"/>
                  <a:pt x="8" y="32"/>
                </a:cubicBezTo>
                <a:cubicBezTo>
                  <a:pt x="8" y="28"/>
                  <a:pt x="12" y="24"/>
                  <a:pt x="16" y="24"/>
                </a:cubicBezTo>
                <a:cubicBezTo>
                  <a:pt x="112" y="24"/>
                  <a:pt x="112" y="24"/>
                  <a:pt x="112" y="24"/>
                </a:cubicBezTo>
                <a:cubicBezTo>
                  <a:pt x="116" y="24"/>
                  <a:pt x="120" y="28"/>
                  <a:pt x="120" y="32"/>
                </a:cubicBezTo>
                <a:lnTo>
                  <a:pt x="120" y="52"/>
                </a:lnTo>
                <a:close/>
              </a:path>
            </a:pathLst>
          </a:custGeom>
          <a:solidFill>
            <a:schemeClr val="bg1"/>
          </a:solidFill>
          <a:ln>
            <a:noFill/>
          </a:ln>
        </p:spPr>
        <p:txBody>
          <a:bodyPr vert="horz" wrap="square" lIns="45720" tIns="22860" rIns="45720" bIns="22860" numCol="1" anchor="t" anchorCtr="0" compatLnSpc="1"/>
          <a:lstStyle/>
          <a:p>
            <a:endParaRPr lang="zh-CN" altLang="en-US" sz="900" dirty="0">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41"/>
          <p:cNvSpPr>
            <a:spLocks noEditPoints="1"/>
          </p:cNvSpPr>
          <p:nvPr/>
        </p:nvSpPr>
        <p:spPr bwMode="auto">
          <a:xfrm>
            <a:off x="7570772" y="2831455"/>
            <a:ext cx="394865" cy="393683"/>
          </a:xfrm>
          <a:custGeom>
            <a:avLst/>
            <a:gdLst>
              <a:gd name="T0" fmla="*/ 80 w 130"/>
              <a:gd name="T1" fmla="*/ 27 h 130"/>
              <a:gd name="T2" fmla="*/ 80 w 130"/>
              <a:gd name="T3" fmla="*/ 50 h 130"/>
              <a:gd name="T4" fmla="*/ 104 w 130"/>
              <a:gd name="T5" fmla="*/ 50 h 130"/>
              <a:gd name="T6" fmla="*/ 104 w 130"/>
              <a:gd name="T7" fmla="*/ 27 h 130"/>
              <a:gd name="T8" fmla="*/ 80 w 130"/>
              <a:gd name="T9" fmla="*/ 27 h 130"/>
              <a:gd name="T10" fmla="*/ 98 w 130"/>
              <a:gd name="T11" fmla="*/ 44 h 130"/>
              <a:gd name="T12" fmla="*/ 86 w 130"/>
              <a:gd name="T13" fmla="*/ 44 h 130"/>
              <a:gd name="T14" fmla="*/ 86 w 130"/>
              <a:gd name="T15" fmla="*/ 32 h 130"/>
              <a:gd name="T16" fmla="*/ 98 w 130"/>
              <a:gd name="T17" fmla="*/ 32 h 130"/>
              <a:gd name="T18" fmla="*/ 98 w 130"/>
              <a:gd name="T19" fmla="*/ 44 h 130"/>
              <a:gd name="T20" fmla="*/ 122 w 130"/>
              <a:gd name="T21" fmla="*/ 0 h 130"/>
              <a:gd name="T22" fmla="*/ 69 w 130"/>
              <a:gd name="T23" fmla="*/ 0 h 130"/>
              <a:gd name="T24" fmla="*/ 60 w 130"/>
              <a:gd name="T25" fmla="*/ 6 h 130"/>
              <a:gd name="T26" fmla="*/ 7 w 130"/>
              <a:gd name="T27" fmla="*/ 59 h 130"/>
              <a:gd name="T28" fmla="*/ 7 w 130"/>
              <a:gd name="T29" fmla="*/ 82 h 130"/>
              <a:gd name="T30" fmla="*/ 48 w 130"/>
              <a:gd name="T31" fmla="*/ 123 h 130"/>
              <a:gd name="T32" fmla="*/ 71 w 130"/>
              <a:gd name="T33" fmla="*/ 123 h 130"/>
              <a:gd name="T34" fmla="*/ 124 w 130"/>
              <a:gd name="T35" fmla="*/ 70 h 130"/>
              <a:gd name="T36" fmla="*/ 130 w 130"/>
              <a:gd name="T37" fmla="*/ 61 h 130"/>
              <a:gd name="T38" fmla="*/ 130 w 130"/>
              <a:gd name="T39" fmla="*/ 8 h 130"/>
              <a:gd name="T40" fmla="*/ 122 w 130"/>
              <a:gd name="T41" fmla="*/ 0 h 130"/>
              <a:gd name="T42" fmla="*/ 66 w 130"/>
              <a:gd name="T43" fmla="*/ 117 h 130"/>
              <a:gd name="T44" fmla="*/ 54 w 130"/>
              <a:gd name="T45" fmla="*/ 117 h 130"/>
              <a:gd name="T46" fmla="*/ 13 w 130"/>
              <a:gd name="T47" fmla="*/ 76 h 130"/>
              <a:gd name="T48" fmla="*/ 13 w 130"/>
              <a:gd name="T49" fmla="*/ 65 h 130"/>
              <a:gd name="T50" fmla="*/ 19 w 130"/>
              <a:gd name="T51" fmla="*/ 59 h 130"/>
              <a:gd name="T52" fmla="*/ 71 w 130"/>
              <a:gd name="T53" fmla="*/ 111 h 130"/>
              <a:gd name="T54" fmla="*/ 66 w 130"/>
              <a:gd name="T55" fmla="*/ 117 h 130"/>
              <a:gd name="T56" fmla="*/ 122 w 130"/>
              <a:gd name="T57" fmla="*/ 57 h 130"/>
              <a:gd name="T58" fmla="*/ 118 w 130"/>
              <a:gd name="T59" fmla="*/ 65 h 130"/>
              <a:gd name="T60" fmla="*/ 77 w 130"/>
              <a:gd name="T61" fmla="*/ 106 h 130"/>
              <a:gd name="T62" fmla="*/ 25 w 130"/>
              <a:gd name="T63" fmla="*/ 53 h 130"/>
              <a:gd name="T64" fmla="*/ 66 w 130"/>
              <a:gd name="T65" fmla="*/ 12 h 130"/>
              <a:gd name="T66" fmla="*/ 73 w 130"/>
              <a:gd name="T67" fmla="*/ 8 h 130"/>
              <a:gd name="T68" fmla="*/ 119 w 130"/>
              <a:gd name="T69" fmla="*/ 8 h 130"/>
              <a:gd name="T70" fmla="*/ 122 w 130"/>
              <a:gd name="T71" fmla="*/ 11 h 130"/>
              <a:gd name="T72" fmla="*/ 122 w 130"/>
              <a:gd name="T73"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130">
                <a:moveTo>
                  <a:pt x="80" y="27"/>
                </a:moveTo>
                <a:cubicBezTo>
                  <a:pt x="74" y="33"/>
                  <a:pt x="74" y="43"/>
                  <a:pt x="80" y="50"/>
                </a:cubicBezTo>
                <a:cubicBezTo>
                  <a:pt x="87" y="56"/>
                  <a:pt x="97" y="56"/>
                  <a:pt x="104" y="50"/>
                </a:cubicBezTo>
                <a:cubicBezTo>
                  <a:pt x="110" y="43"/>
                  <a:pt x="110" y="33"/>
                  <a:pt x="104" y="27"/>
                </a:cubicBezTo>
                <a:cubicBezTo>
                  <a:pt x="97" y="20"/>
                  <a:pt x="87" y="20"/>
                  <a:pt x="80" y="27"/>
                </a:cubicBezTo>
                <a:close/>
                <a:moveTo>
                  <a:pt x="98" y="44"/>
                </a:moveTo>
                <a:cubicBezTo>
                  <a:pt x="95" y="47"/>
                  <a:pt x="89" y="47"/>
                  <a:pt x="86" y="44"/>
                </a:cubicBezTo>
                <a:cubicBezTo>
                  <a:pt x="83" y="41"/>
                  <a:pt x="83" y="36"/>
                  <a:pt x="86" y="32"/>
                </a:cubicBezTo>
                <a:cubicBezTo>
                  <a:pt x="89" y="29"/>
                  <a:pt x="95" y="29"/>
                  <a:pt x="98" y="32"/>
                </a:cubicBezTo>
                <a:cubicBezTo>
                  <a:pt x="101" y="36"/>
                  <a:pt x="101" y="41"/>
                  <a:pt x="98" y="44"/>
                </a:cubicBezTo>
                <a:close/>
                <a:moveTo>
                  <a:pt x="122" y="0"/>
                </a:moveTo>
                <a:cubicBezTo>
                  <a:pt x="69" y="0"/>
                  <a:pt x="69" y="0"/>
                  <a:pt x="69" y="0"/>
                </a:cubicBezTo>
                <a:cubicBezTo>
                  <a:pt x="64" y="0"/>
                  <a:pt x="64" y="2"/>
                  <a:pt x="60" y="6"/>
                </a:cubicBezTo>
                <a:cubicBezTo>
                  <a:pt x="7" y="59"/>
                  <a:pt x="7" y="59"/>
                  <a:pt x="7" y="59"/>
                </a:cubicBezTo>
                <a:cubicBezTo>
                  <a:pt x="0" y="65"/>
                  <a:pt x="0" y="76"/>
                  <a:pt x="7" y="82"/>
                </a:cubicBezTo>
                <a:cubicBezTo>
                  <a:pt x="48" y="123"/>
                  <a:pt x="48" y="123"/>
                  <a:pt x="48" y="123"/>
                </a:cubicBezTo>
                <a:cubicBezTo>
                  <a:pt x="54" y="130"/>
                  <a:pt x="65" y="130"/>
                  <a:pt x="71" y="123"/>
                </a:cubicBezTo>
                <a:cubicBezTo>
                  <a:pt x="124" y="70"/>
                  <a:pt x="124" y="70"/>
                  <a:pt x="124" y="70"/>
                </a:cubicBezTo>
                <a:cubicBezTo>
                  <a:pt x="128" y="67"/>
                  <a:pt x="130" y="65"/>
                  <a:pt x="130" y="61"/>
                </a:cubicBezTo>
                <a:cubicBezTo>
                  <a:pt x="130" y="8"/>
                  <a:pt x="130" y="8"/>
                  <a:pt x="130" y="8"/>
                </a:cubicBezTo>
                <a:cubicBezTo>
                  <a:pt x="130" y="3"/>
                  <a:pt x="127" y="0"/>
                  <a:pt x="122" y="0"/>
                </a:cubicBezTo>
                <a:close/>
                <a:moveTo>
                  <a:pt x="66" y="117"/>
                </a:moveTo>
                <a:cubicBezTo>
                  <a:pt x="62" y="120"/>
                  <a:pt x="57" y="120"/>
                  <a:pt x="54" y="117"/>
                </a:cubicBezTo>
                <a:cubicBezTo>
                  <a:pt x="13" y="76"/>
                  <a:pt x="13" y="76"/>
                  <a:pt x="13" y="76"/>
                </a:cubicBezTo>
                <a:cubicBezTo>
                  <a:pt x="9" y="73"/>
                  <a:pt x="9" y="68"/>
                  <a:pt x="13" y="65"/>
                </a:cubicBezTo>
                <a:cubicBezTo>
                  <a:pt x="19" y="59"/>
                  <a:pt x="19" y="59"/>
                  <a:pt x="19" y="59"/>
                </a:cubicBezTo>
                <a:cubicBezTo>
                  <a:pt x="71" y="111"/>
                  <a:pt x="71" y="111"/>
                  <a:pt x="71" y="111"/>
                </a:cubicBezTo>
                <a:lnTo>
                  <a:pt x="66" y="117"/>
                </a:lnTo>
                <a:close/>
                <a:moveTo>
                  <a:pt x="122" y="57"/>
                </a:moveTo>
                <a:cubicBezTo>
                  <a:pt x="122" y="59"/>
                  <a:pt x="120" y="62"/>
                  <a:pt x="118" y="65"/>
                </a:cubicBezTo>
                <a:cubicBezTo>
                  <a:pt x="77" y="106"/>
                  <a:pt x="77" y="106"/>
                  <a:pt x="77" y="106"/>
                </a:cubicBezTo>
                <a:cubicBezTo>
                  <a:pt x="25" y="53"/>
                  <a:pt x="25" y="53"/>
                  <a:pt x="25" y="53"/>
                </a:cubicBezTo>
                <a:cubicBezTo>
                  <a:pt x="66" y="12"/>
                  <a:pt x="66" y="12"/>
                  <a:pt x="66" y="12"/>
                </a:cubicBezTo>
                <a:cubicBezTo>
                  <a:pt x="67" y="10"/>
                  <a:pt x="70" y="8"/>
                  <a:pt x="73" y="8"/>
                </a:cubicBezTo>
                <a:cubicBezTo>
                  <a:pt x="119" y="8"/>
                  <a:pt x="119" y="8"/>
                  <a:pt x="119" y="8"/>
                </a:cubicBezTo>
                <a:cubicBezTo>
                  <a:pt x="121" y="8"/>
                  <a:pt x="122" y="9"/>
                  <a:pt x="122" y="11"/>
                </a:cubicBezTo>
                <a:lnTo>
                  <a:pt x="122" y="57"/>
                </a:lnTo>
                <a:close/>
              </a:path>
            </a:pathLst>
          </a:custGeom>
          <a:solidFill>
            <a:schemeClr val="bg1"/>
          </a:solidFill>
          <a:ln>
            <a:noFill/>
          </a:ln>
        </p:spPr>
        <p:txBody>
          <a:bodyPr vert="horz" wrap="square" lIns="45720" tIns="22860" rIns="45720" bIns="22860" numCol="1" anchor="t" anchorCtr="0" compatLnSpc="1"/>
          <a:lstStyle/>
          <a:p>
            <a:endParaRPr lang="zh-CN" altLang="en-US" sz="900">
              <a:latin typeface="Arial" panose="020B0604020202020204" pitchFamily="34" charset="0"/>
              <a:ea typeface="微软雅黑" panose="020B0503020204020204" pitchFamily="34" charset="-122"/>
              <a:sym typeface="Arial" panose="020B0604020202020204" pitchFamily="34" charset="0"/>
            </a:endParaRPr>
          </a:p>
        </p:txBody>
      </p:sp>
      <p:sp>
        <p:nvSpPr>
          <p:cNvPr id="90" name="Freeform 53"/>
          <p:cNvSpPr>
            <a:spLocks noEditPoints="1"/>
          </p:cNvSpPr>
          <p:nvPr/>
        </p:nvSpPr>
        <p:spPr bwMode="auto">
          <a:xfrm>
            <a:off x="7575264" y="4770400"/>
            <a:ext cx="385880" cy="383375"/>
          </a:xfrm>
          <a:custGeom>
            <a:avLst/>
            <a:gdLst>
              <a:gd name="T0" fmla="*/ 120 w 128"/>
              <a:gd name="T1" fmla="*/ 24 h 128"/>
              <a:gd name="T2" fmla="*/ 90 w 128"/>
              <a:gd name="T3" fmla="*/ 24 h 128"/>
              <a:gd name="T4" fmla="*/ 92 w 128"/>
              <a:gd name="T5" fmla="*/ 16 h 128"/>
              <a:gd name="T6" fmla="*/ 76 w 128"/>
              <a:gd name="T7" fmla="*/ 0 h 128"/>
              <a:gd name="T8" fmla="*/ 64 w 128"/>
              <a:gd name="T9" fmla="*/ 6 h 128"/>
              <a:gd name="T10" fmla="*/ 52 w 128"/>
              <a:gd name="T11" fmla="*/ 0 h 128"/>
              <a:gd name="T12" fmla="*/ 36 w 128"/>
              <a:gd name="T13" fmla="*/ 16 h 128"/>
              <a:gd name="T14" fmla="*/ 38 w 128"/>
              <a:gd name="T15" fmla="*/ 24 h 128"/>
              <a:gd name="T16" fmla="*/ 8 w 128"/>
              <a:gd name="T17" fmla="*/ 24 h 128"/>
              <a:gd name="T18" fmla="*/ 0 w 128"/>
              <a:gd name="T19" fmla="*/ 32 h 128"/>
              <a:gd name="T20" fmla="*/ 0 w 128"/>
              <a:gd name="T21" fmla="*/ 40 h 128"/>
              <a:gd name="T22" fmla="*/ 8 w 128"/>
              <a:gd name="T23" fmla="*/ 48 h 128"/>
              <a:gd name="T24" fmla="*/ 8 w 128"/>
              <a:gd name="T25" fmla="*/ 112 h 128"/>
              <a:gd name="T26" fmla="*/ 24 w 128"/>
              <a:gd name="T27" fmla="*/ 128 h 128"/>
              <a:gd name="T28" fmla="*/ 104 w 128"/>
              <a:gd name="T29" fmla="*/ 128 h 128"/>
              <a:gd name="T30" fmla="*/ 120 w 128"/>
              <a:gd name="T31" fmla="*/ 112 h 128"/>
              <a:gd name="T32" fmla="*/ 120 w 128"/>
              <a:gd name="T33" fmla="*/ 48 h 128"/>
              <a:gd name="T34" fmla="*/ 128 w 128"/>
              <a:gd name="T35" fmla="*/ 40 h 128"/>
              <a:gd name="T36" fmla="*/ 128 w 128"/>
              <a:gd name="T37" fmla="*/ 32 h 128"/>
              <a:gd name="T38" fmla="*/ 120 w 128"/>
              <a:gd name="T39" fmla="*/ 24 h 128"/>
              <a:gd name="T40" fmla="*/ 76 w 128"/>
              <a:gd name="T41" fmla="*/ 8 h 128"/>
              <a:gd name="T42" fmla="*/ 84 w 128"/>
              <a:gd name="T43" fmla="*/ 16 h 128"/>
              <a:gd name="T44" fmla="*/ 76 w 128"/>
              <a:gd name="T45" fmla="*/ 24 h 128"/>
              <a:gd name="T46" fmla="*/ 68 w 128"/>
              <a:gd name="T47" fmla="*/ 16 h 128"/>
              <a:gd name="T48" fmla="*/ 76 w 128"/>
              <a:gd name="T49" fmla="*/ 8 h 128"/>
              <a:gd name="T50" fmla="*/ 52 w 128"/>
              <a:gd name="T51" fmla="*/ 8 h 128"/>
              <a:gd name="T52" fmla="*/ 60 w 128"/>
              <a:gd name="T53" fmla="*/ 16 h 128"/>
              <a:gd name="T54" fmla="*/ 52 w 128"/>
              <a:gd name="T55" fmla="*/ 24 h 128"/>
              <a:gd name="T56" fmla="*/ 44 w 128"/>
              <a:gd name="T57" fmla="*/ 16 h 128"/>
              <a:gd name="T58" fmla="*/ 52 w 128"/>
              <a:gd name="T59" fmla="*/ 8 h 128"/>
              <a:gd name="T60" fmla="*/ 60 w 128"/>
              <a:gd name="T61" fmla="*/ 120 h 128"/>
              <a:gd name="T62" fmla="*/ 24 w 128"/>
              <a:gd name="T63" fmla="*/ 120 h 128"/>
              <a:gd name="T64" fmla="*/ 16 w 128"/>
              <a:gd name="T65" fmla="*/ 112 h 128"/>
              <a:gd name="T66" fmla="*/ 16 w 128"/>
              <a:gd name="T67" fmla="*/ 88 h 128"/>
              <a:gd name="T68" fmla="*/ 60 w 128"/>
              <a:gd name="T69" fmla="*/ 88 h 128"/>
              <a:gd name="T70" fmla="*/ 60 w 128"/>
              <a:gd name="T71" fmla="*/ 120 h 128"/>
              <a:gd name="T72" fmla="*/ 60 w 128"/>
              <a:gd name="T73" fmla="*/ 80 h 128"/>
              <a:gd name="T74" fmla="*/ 16 w 128"/>
              <a:gd name="T75" fmla="*/ 80 h 128"/>
              <a:gd name="T76" fmla="*/ 16 w 128"/>
              <a:gd name="T77" fmla="*/ 48 h 128"/>
              <a:gd name="T78" fmla="*/ 60 w 128"/>
              <a:gd name="T79" fmla="*/ 48 h 128"/>
              <a:gd name="T80" fmla="*/ 60 w 128"/>
              <a:gd name="T81" fmla="*/ 80 h 128"/>
              <a:gd name="T82" fmla="*/ 112 w 128"/>
              <a:gd name="T83" fmla="*/ 112 h 128"/>
              <a:gd name="T84" fmla="*/ 104 w 128"/>
              <a:gd name="T85" fmla="*/ 120 h 128"/>
              <a:gd name="T86" fmla="*/ 68 w 128"/>
              <a:gd name="T87" fmla="*/ 120 h 128"/>
              <a:gd name="T88" fmla="*/ 68 w 128"/>
              <a:gd name="T89" fmla="*/ 88 h 128"/>
              <a:gd name="T90" fmla="*/ 112 w 128"/>
              <a:gd name="T91" fmla="*/ 88 h 128"/>
              <a:gd name="T92" fmla="*/ 112 w 128"/>
              <a:gd name="T93" fmla="*/ 112 h 128"/>
              <a:gd name="T94" fmla="*/ 112 w 128"/>
              <a:gd name="T95" fmla="*/ 80 h 128"/>
              <a:gd name="T96" fmla="*/ 68 w 128"/>
              <a:gd name="T97" fmla="*/ 80 h 128"/>
              <a:gd name="T98" fmla="*/ 68 w 128"/>
              <a:gd name="T99" fmla="*/ 48 h 128"/>
              <a:gd name="T100" fmla="*/ 112 w 128"/>
              <a:gd name="T101" fmla="*/ 48 h 128"/>
              <a:gd name="T102" fmla="*/ 112 w 128"/>
              <a:gd name="T103" fmla="*/ 80 h 128"/>
              <a:gd name="T104" fmla="*/ 116 w 128"/>
              <a:gd name="T105" fmla="*/ 40 h 128"/>
              <a:gd name="T106" fmla="*/ 12 w 128"/>
              <a:gd name="T107" fmla="*/ 40 h 128"/>
              <a:gd name="T108" fmla="*/ 8 w 128"/>
              <a:gd name="T109" fmla="*/ 36 h 128"/>
              <a:gd name="T110" fmla="*/ 12 w 128"/>
              <a:gd name="T111" fmla="*/ 32 h 128"/>
              <a:gd name="T112" fmla="*/ 116 w 128"/>
              <a:gd name="T113" fmla="*/ 32 h 128"/>
              <a:gd name="T114" fmla="*/ 120 w 128"/>
              <a:gd name="T115" fmla="*/ 36 h 128"/>
              <a:gd name="T116" fmla="*/ 116 w 128"/>
              <a:gd name="T11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28">
                <a:moveTo>
                  <a:pt x="120" y="24"/>
                </a:moveTo>
                <a:cubicBezTo>
                  <a:pt x="90" y="24"/>
                  <a:pt x="90" y="24"/>
                  <a:pt x="90" y="24"/>
                </a:cubicBezTo>
                <a:cubicBezTo>
                  <a:pt x="91" y="22"/>
                  <a:pt x="92" y="19"/>
                  <a:pt x="92" y="16"/>
                </a:cubicBezTo>
                <a:cubicBezTo>
                  <a:pt x="92" y="7"/>
                  <a:pt x="85" y="0"/>
                  <a:pt x="76" y="0"/>
                </a:cubicBezTo>
                <a:cubicBezTo>
                  <a:pt x="71" y="0"/>
                  <a:pt x="67" y="2"/>
                  <a:pt x="64" y="6"/>
                </a:cubicBezTo>
                <a:cubicBezTo>
                  <a:pt x="61" y="2"/>
                  <a:pt x="57" y="0"/>
                  <a:pt x="52" y="0"/>
                </a:cubicBezTo>
                <a:cubicBezTo>
                  <a:pt x="43" y="0"/>
                  <a:pt x="36" y="7"/>
                  <a:pt x="36" y="16"/>
                </a:cubicBezTo>
                <a:cubicBezTo>
                  <a:pt x="36" y="19"/>
                  <a:pt x="37" y="22"/>
                  <a:pt x="38" y="24"/>
                </a:cubicBezTo>
                <a:cubicBezTo>
                  <a:pt x="8" y="24"/>
                  <a:pt x="8" y="24"/>
                  <a:pt x="8" y="24"/>
                </a:cubicBezTo>
                <a:cubicBezTo>
                  <a:pt x="4" y="24"/>
                  <a:pt x="0" y="28"/>
                  <a:pt x="0" y="32"/>
                </a:cubicBezTo>
                <a:cubicBezTo>
                  <a:pt x="0" y="40"/>
                  <a:pt x="0" y="40"/>
                  <a:pt x="0" y="40"/>
                </a:cubicBezTo>
                <a:cubicBezTo>
                  <a:pt x="0" y="44"/>
                  <a:pt x="4" y="48"/>
                  <a:pt x="8" y="48"/>
                </a:cubicBezTo>
                <a:cubicBezTo>
                  <a:pt x="8" y="112"/>
                  <a:pt x="8" y="112"/>
                  <a:pt x="8" y="112"/>
                </a:cubicBezTo>
                <a:cubicBezTo>
                  <a:pt x="8" y="121"/>
                  <a:pt x="15" y="128"/>
                  <a:pt x="24" y="128"/>
                </a:cubicBezTo>
                <a:cubicBezTo>
                  <a:pt x="104" y="128"/>
                  <a:pt x="104" y="128"/>
                  <a:pt x="104" y="128"/>
                </a:cubicBezTo>
                <a:cubicBezTo>
                  <a:pt x="113" y="128"/>
                  <a:pt x="120" y="121"/>
                  <a:pt x="120" y="112"/>
                </a:cubicBezTo>
                <a:cubicBezTo>
                  <a:pt x="120" y="48"/>
                  <a:pt x="120" y="48"/>
                  <a:pt x="120" y="48"/>
                </a:cubicBezTo>
                <a:cubicBezTo>
                  <a:pt x="124" y="48"/>
                  <a:pt x="128" y="44"/>
                  <a:pt x="128" y="40"/>
                </a:cubicBezTo>
                <a:cubicBezTo>
                  <a:pt x="128" y="32"/>
                  <a:pt x="128" y="32"/>
                  <a:pt x="128" y="32"/>
                </a:cubicBezTo>
                <a:cubicBezTo>
                  <a:pt x="128" y="28"/>
                  <a:pt x="124" y="24"/>
                  <a:pt x="120" y="24"/>
                </a:cubicBezTo>
                <a:close/>
                <a:moveTo>
                  <a:pt x="76" y="8"/>
                </a:moveTo>
                <a:cubicBezTo>
                  <a:pt x="80" y="8"/>
                  <a:pt x="84" y="12"/>
                  <a:pt x="84" y="16"/>
                </a:cubicBezTo>
                <a:cubicBezTo>
                  <a:pt x="84" y="20"/>
                  <a:pt x="80" y="24"/>
                  <a:pt x="76" y="24"/>
                </a:cubicBezTo>
                <a:cubicBezTo>
                  <a:pt x="72" y="24"/>
                  <a:pt x="68" y="20"/>
                  <a:pt x="68" y="16"/>
                </a:cubicBezTo>
                <a:cubicBezTo>
                  <a:pt x="68" y="12"/>
                  <a:pt x="72" y="8"/>
                  <a:pt x="76" y="8"/>
                </a:cubicBezTo>
                <a:close/>
                <a:moveTo>
                  <a:pt x="52" y="8"/>
                </a:moveTo>
                <a:cubicBezTo>
                  <a:pt x="56" y="8"/>
                  <a:pt x="60" y="12"/>
                  <a:pt x="60" y="16"/>
                </a:cubicBezTo>
                <a:cubicBezTo>
                  <a:pt x="60" y="20"/>
                  <a:pt x="56" y="24"/>
                  <a:pt x="52" y="24"/>
                </a:cubicBezTo>
                <a:cubicBezTo>
                  <a:pt x="48" y="24"/>
                  <a:pt x="44" y="20"/>
                  <a:pt x="44" y="16"/>
                </a:cubicBezTo>
                <a:cubicBezTo>
                  <a:pt x="44" y="12"/>
                  <a:pt x="48" y="8"/>
                  <a:pt x="52" y="8"/>
                </a:cubicBezTo>
                <a:close/>
                <a:moveTo>
                  <a:pt x="60" y="120"/>
                </a:moveTo>
                <a:cubicBezTo>
                  <a:pt x="24" y="120"/>
                  <a:pt x="24" y="120"/>
                  <a:pt x="24" y="120"/>
                </a:cubicBezTo>
                <a:cubicBezTo>
                  <a:pt x="20" y="120"/>
                  <a:pt x="16" y="116"/>
                  <a:pt x="16" y="112"/>
                </a:cubicBezTo>
                <a:cubicBezTo>
                  <a:pt x="16" y="88"/>
                  <a:pt x="16" y="88"/>
                  <a:pt x="16" y="88"/>
                </a:cubicBezTo>
                <a:cubicBezTo>
                  <a:pt x="60" y="88"/>
                  <a:pt x="60" y="88"/>
                  <a:pt x="60" y="88"/>
                </a:cubicBezTo>
                <a:lnTo>
                  <a:pt x="60" y="120"/>
                </a:lnTo>
                <a:close/>
                <a:moveTo>
                  <a:pt x="60" y="80"/>
                </a:moveTo>
                <a:cubicBezTo>
                  <a:pt x="16" y="80"/>
                  <a:pt x="16" y="80"/>
                  <a:pt x="16" y="80"/>
                </a:cubicBezTo>
                <a:cubicBezTo>
                  <a:pt x="16" y="48"/>
                  <a:pt x="16" y="48"/>
                  <a:pt x="16" y="48"/>
                </a:cubicBezTo>
                <a:cubicBezTo>
                  <a:pt x="60" y="48"/>
                  <a:pt x="60" y="48"/>
                  <a:pt x="60" y="48"/>
                </a:cubicBezTo>
                <a:lnTo>
                  <a:pt x="60" y="80"/>
                </a:lnTo>
                <a:close/>
                <a:moveTo>
                  <a:pt x="112" y="112"/>
                </a:moveTo>
                <a:cubicBezTo>
                  <a:pt x="112" y="116"/>
                  <a:pt x="108" y="120"/>
                  <a:pt x="104" y="120"/>
                </a:cubicBezTo>
                <a:cubicBezTo>
                  <a:pt x="68" y="120"/>
                  <a:pt x="68" y="120"/>
                  <a:pt x="68" y="120"/>
                </a:cubicBezTo>
                <a:cubicBezTo>
                  <a:pt x="68" y="88"/>
                  <a:pt x="68" y="88"/>
                  <a:pt x="68" y="88"/>
                </a:cubicBezTo>
                <a:cubicBezTo>
                  <a:pt x="112" y="88"/>
                  <a:pt x="112" y="88"/>
                  <a:pt x="112" y="88"/>
                </a:cubicBezTo>
                <a:lnTo>
                  <a:pt x="112" y="112"/>
                </a:lnTo>
                <a:close/>
                <a:moveTo>
                  <a:pt x="112" y="80"/>
                </a:moveTo>
                <a:cubicBezTo>
                  <a:pt x="68" y="80"/>
                  <a:pt x="68" y="80"/>
                  <a:pt x="68" y="80"/>
                </a:cubicBezTo>
                <a:cubicBezTo>
                  <a:pt x="68" y="48"/>
                  <a:pt x="68" y="48"/>
                  <a:pt x="68" y="48"/>
                </a:cubicBezTo>
                <a:cubicBezTo>
                  <a:pt x="112" y="48"/>
                  <a:pt x="112" y="48"/>
                  <a:pt x="112" y="48"/>
                </a:cubicBezTo>
                <a:lnTo>
                  <a:pt x="112" y="80"/>
                </a:lnTo>
                <a:close/>
                <a:moveTo>
                  <a:pt x="116" y="40"/>
                </a:moveTo>
                <a:cubicBezTo>
                  <a:pt x="12" y="40"/>
                  <a:pt x="12" y="40"/>
                  <a:pt x="12" y="40"/>
                </a:cubicBezTo>
                <a:cubicBezTo>
                  <a:pt x="10" y="40"/>
                  <a:pt x="8" y="38"/>
                  <a:pt x="8" y="36"/>
                </a:cubicBezTo>
                <a:cubicBezTo>
                  <a:pt x="8" y="34"/>
                  <a:pt x="10" y="32"/>
                  <a:pt x="12" y="32"/>
                </a:cubicBezTo>
                <a:cubicBezTo>
                  <a:pt x="116" y="32"/>
                  <a:pt x="116" y="32"/>
                  <a:pt x="116" y="32"/>
                </a:cubicBezTo>
                <a:cubicBezTo>
                  <a:pt x="118" y="32"/>
                  <a:pt x="120" y="34"/>
                  <a:pt x="120" y="36"/>
                </a:cubicBezTo>
                <a:cubicBezTo>
                  <a:pt x="120" y="38"/>
                  <a:pt x="118" y="40"/>
                  <a:pt x="116" y="40"/>
                </a:cubicBezTo>
                <a:close/>
              </a:path>
            </a:pathLst>
          </a:custGeom>
          <a:solidFill>
            <a:schemeClr val="bg1"/>
          </a:solidFill>
          <a:ln>
            <a:noFill/>
          </a:ln>
        </p:spPr>
        <p:txBody>
          <a:bodyPr vert="horz" wrap="square" lIns="45720" tIns="22860" rIns="45720" bIns="22860" numCol="1" anchor="t" anchorCtr="0" compatLnSpc="1"/>
          <a:lstStyle/>
          <a:p>
            <a:endParaRPr lang="zh-CN" altLang="en-US" sz="900">
              <a:latin typeface="Arial" panose="020B0604020202020204" pitchFamily="34" charset="0"/>
              <a:ea typeface="微软雅黑" panose="020B0503020204020204" pitchFamily="34" charset="-122"/>
              <a:sym typeface="Arial" panose="020B0604020202020204" pitchFamily="34" charset="0"/>
            </a:endParaRPr>
          </a:p>
        </p:txBody>
      </p:sp>
      <p:sp>
        <p:nvSpPr>
          <p:cNvPr id="92" name="Freeform 57"/>
          <p:cNvSpPr>
            <a:spLocks noEditPoints="1"/>
          </p:cNvSpPr>
          <p:nvPr/>
        </p:nvSpPr>
        <p:spPr bwMode="auto">
          <a:xfrm>
            <a:off x="9734619" y="2847226"/>
            <a:ext cx="363832" cy="362142"/>
          </a:xfrm>
          <a:custGeom>
            <a:avLst/>
            <a:gdLst>
              <a:gd name="T0" fmla="*/ 0 w 128"/>
              <a:gd name="T1" fmla="*/ 64 h 128"/>
              <a:gd name="T2" fmla="*/ 128 w 128"/>
              <a:gd name="T3" fmla="*/ 64 h 128"/>
              <a:gd name="T4" fmla="*/ 110 w 128"/>
              <a:gd name="T5" fmla="*/ 33 h 128"/>
              <a:gd name="T6" fmla="*/ 88 w 128"/>
              <a:gd name="T7" fmla="*/ 60 h 128"/>
              <a:gd name="T8" fmla="*/ 110 w 128"/>
              <a:gd name="T9" fmla="*/ 33 h 128"/>
              <a:gd name="T10" fmla="*/ 84 w 128"/>
              <a:gd name="T11" fmla="*/ 30 h 128"/>
              <a:gd name="T12" fmla="*/ 105 w 128"/>
              <a:gd name="T13" fmla="*/ 26 h 128"/>
              <a:gd name="T14" fmla="*/ 50 w 128"/>
              <a:gd name="T15" fmla="*/ 39 h 128"/>
              <a:gd name="T16" fmla="*/ 78 w 128"/>
              <a:gd name="T17" fmla="*/ 39 h 128"/>
              <a:gd name="T18" fmla="*/ 48 w 128"/>
              <a:gd name="T19" fmla="*/ 60 h 128"/>
              <a:gd name="T20" fmla="*/ 78 w 128"/>
              <a:gd name="T21" fmla="*/ 89 h 128"/>
              <a:gd name="T22" fmla="*/ 50 w 128"/>
              <a:gd name="T23" fmla="*/ 89 h 128"/>
              <a:gd name="T24" fmla="*/ 80 w 128"/>
              <a:gd name="T25" fmla="*/ 68 h 128"/>
              <a:gd name="T26" fmla="*/ 64 w 128"/>
              <a:gd name="T27" fmla="*/ 8 h 128"/>
              <a:gd name="T28" fmla="*/ 76 w 128"/>
              <a:gd name="T29" fmla="*/ 32 h 128"/>
              <a:gd name="T30" fmla="*/ 52 w 128"/>
              <a:gd name="T31" fmla="*/ 32 h 128"/>
              <a:gd name="T32" fmla="*/ 50 w 128"/>
              <a:gd name="T33" fmla="*/ 10 h 128"/>
              <a:gd name="T34" fmla="*/ 23 w 128"/>
              <a:gd name="T35" fmla="*/ 26 h 128"/>
              <a:gd name="T36" fmla="*/ 18 w 128"/>
              <a:gd name="T37" fmla="*/ 33 h 128"/>
              <a:gd name="T38" fmla="*/ 40 w 128"/>
              <a:gd name="T39" fmla="*/ 60 h 128"/>
              <a:gd name="T40" fmla="*/ 18 w 128"/>
              <a:gd name="T41" fmla="*/ 33 h 128"/>
              <a:gd name="T42" fmla="*/ 8 w 128"/>
              <a:gd name="T43" fmla="*/ 68 h 128"/>
              <a:gd name="T44" fmla="*/ 42 w 128"/>
              <a:gd name="T45" fmla="*/ 90 h 128"/>
              <a:gd name="T46" fmla="*/ 23 w 128"/>
              <a:gd name="T47" fmla="*/ 102 h 128"/>
              <a:gd name="T48" fmla="*/ 50 w 128"/>
              <a:gd name="T49" fmla="*/ 118 h 128"/>
              <a:gd name="T50" fmla="*/ 68 w 128"/>
              <a:gd name="T51" fmla="*/ 120 h 128"/>
              <a:gd name="T52" fmla="*/ 60 w 128"/>
              <a:gd name="T53" fmla="*/ 120 h 128"/>
              <a:gd name="T54" fmla="*/ 64 w 128"/>
              <a:gd name="T55" fmla="*/ 96 h 128"/>
              <a:gd name="T56" fmla="*/ 68 w 128"/>
              <a:gd name="T57" fmla="*/ 120 h 128"/>
              <a:gd name="T58" fmla="*/ 84 w 128"/>
              <a:gd name="T59" fmla="*/ 98 h 128"/>
              <a:gd name="T60" fmla="*/ 78 w 128"/>
              <a:gd name="T61" fmla="*/ 118 h 128"/>
              <a:gd name="T62" fmla="*/ 86 w 128"/>
              <a:gd name="T63" fmla="*/ 90 h 128"/>
              <a:gd name="T64" fmla="*/ 120 w 128"/>
              <a:gd name="T65"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10" y="33"/>
                </a:moveTo>
                <a:cubicBezTo>
                  <a:pt x="116" y="41"/>
                  <a:pt x="119" y="50"/>
                  <a:pt x="120" y="60"/>
                </a:cubicBezTo>
                <a:cubicBezTo>
                  <a:pt x="88" y="60"/>
                  <a:pt x="88" y="60"/>
                  <a:pt x="88" y="60"/>
                </a:cubicBezTo>
                <a:cubicBezTo>
                  <a:pt x="88" y="53"/>
                  <a:pt x="87" y="45"/>
                  <a:pt x="86" y="38"/>
                </a:cubicBezTo>
                <a:cubicBezTo>
                  <a:pt x="94" y="37"/>
                  <a:pt x="103" y="35"/>
                  <a:pt x="110" y="33"/>
                </a:cubicBezTo>
                <a:close/>
                <a:moveTo>
                  <a:pt x="105" y="26"/>
                </a:moveTo>
                <a:cubicBezTo>
                  <a:pt x="98" y="28"/>
                  <a:pt x="91" y="29"/>
                  <a:pt x="84" y="30"/>
                </a:cubicBezTo>
                <a:cubicBezTo>
                  <a:pt x="83" y="23"/>
                  <a:pt x="80" y="16"/>
                  <a:pt x="78" y="10"/>
                </a:cubicBezTo>
                <a:cubicBezTo>
                  <a:pt x="88" y="12"/>
                  <a:pt x="98" y="18"/>
                  <a:pt x="105" y="26"/>
                </a:cubicBezTo>
                <a:close/>
                <a:moveTo>
                  <a:pt x="48" y="60"/>
                </a:moveTo>
                <a:cubicBezTo>
                  <a:pt x="48" y="53"/>
                  <a:pt x="49" y="46"/>
                  <a:pt x="50" y="39"/>
                </a:cubicBezTo>
                <a:cubicBezTo>
                  <a:pt x="55" y="40"/>
                  <a:pt x="59" y="40"/>
                  <a:pt x="64" y="40"/>
                </a:cubicBezTo>
                <a:cubicBezTo>
                  <a:pt x="69" y="40"/>
                  <a:pt x="73" y="40"/>
                  <a:pt x="78" y="39"/>
                </a:cubicBezTo>
                <a:cubicBezTo>
                  <a:pt x="79" y="46"/>
                  <a:pt x="80" y="53"/>
                  <a:pt x="80" y="60"/>
                </a:cubicBezTo>
                <a:lnTo>
                  <a:pt x="48" y="60"/>
                </a:lnTo>
                <a:close/>
                <a:moveTo>
                  <a:pt x="80" y="68"/>
                </a:moveTo>
                <a:cubicBezTo>
                  <a:pt x="80" y="75"/>
                  <a:pt x="79" y="82"/>
                  <a:pt x="78" y="89"/>
                </a:cubicBezTo>
                <a:cubicBezTo>
                  <a:pt x="73" y="88"/>
                  <a:pt x="69" y="88"/>
                  <a:pt x="64" y="88"/>
                </a:cubicBezTo>
                <a:cubicBezTo>
                  <a:pt x="59" y="88"/>
                  <a:pt x="55" y="88"/>
                  <a:pt x="50" y="89"/>
                </a:cubicBezTo>
                <a:cubicBezTo>
                  <a:pt x="49" y="82"/>
                  <a:pt x="48" y="75"/>
                  <a:pt x="48" y="68"/>
                </a:cubicBezTo>
                <a:lnTo>
                  <a:pt x="80" y="68"/>
                </a:lnTo>
                <a:close/>
                <a:moveTo>
                  <a:pt x="60" y="8"/>
                </a:moveTo>
                <a:cubicBezTo>
                  <a:pt x="61" y="8"/>
                  <a:pt x="63" y="8"/>
                  <a:pt x="64" y="8"/>
                </a:cubicBezTo>
                <a:cubicBezTo>
                  <a:pt x="65" y="8"/>
                  <a:pt x="67" y="8"/>
                  <a:pt x="68" y="8"/>
                </a:cubicBezTo>
                <a:cubicBezTo>
                  <a:pt x="71" y="15"/>
                  <a:pt x="74" y="23"/>
                  <a:pt x="76" y="32"/>
                </a:cubicBezTo>
                <a:cubicBezTo>
                  <a:pt x="72" y="32"/>
                  <a:pt x="68" y="32"/>
                  <a:pt x="64" y="32"/>
                </a:cubicBezTo>
                <a:cubicBezTo>
                  <a:pt x="60" y="32"/>
                  <a:pt x="56" y="32"/>
                  <a:pt x="52" y="32"/>
                </a:cubicBezTo>
                <a:cubicBezTo>
                  <a:pt x="54" y="23"/>
                  <a:pt x="57" y="15"/>
                  <a:pt x="60" y="8"/>
                </a:cubicBezTo>
                <a:close/>
                <a:moveTo>
                  <a:pt x="50" y="10"/>
                </a:moveTo>
                <a:cubicBezTo>
                  <a:pt x="48" y="16"/>
                  <a:pt x="45" y="23"/>
                  <a:pt x="44" y="30"/>
                </a:cubicBezTo>
                <a:cubicBezTo>
                  <a:pt x="37" y="29"/>
                  <a:pt x="30" y="28"/>
                  <a:pt x="23" y="26"/>
                </a:cubicBezTo>
                <a:cubicBezTo>
                  <a:pt x="30" y="18"/>
                  <a:pt x="40" y="12"/>
                  <a:pt x="50" y="10"/>
                </a:cubicBezTo>
                <a:close/>
                <a:moveTo>
                  <a:pt x="18" y="33"/>
                </a:moveTo>
                <a:cubicBezTo>
                  <a:pt x="25" y="35"/>
                  <a:pt x="34" y="37"/>
                  <a:pt x="42" y="38"/>
                </a:cubicBezTo>
                <a:cubicBezTo>
                  <a:pt x="41" y="45"/>
                  <a:pt x="40" y="53"/>
                  <a:pt x="40" y="60"/>
                </a:cubicBezTo>
                <a:cubicBezTo>
                  <a:pt x="8" y="60"/>
                  <a:pt x="8" y="60"/>
                  <a:pt x="8" y="60"/>
                </a:cubicBezTo>
                <a:cubicBezTo>
                  <a:pt x="9" y="50"/>
                  <a:pt x="12" y="41"/>
                  <a:pt x="18" y="33"/>
                </a:cubicBezTo>
                <a:close/>
                <a:moveTo>
                  <a:pt x="18" y="95"/>
                </a:moveTo>
                <a:cubicBezTo>
                  <a:pt x="12" y="87"/>
                  <a:pt x="9" y="78"/>
                  <a:pt x="8" y="68"/>
                </a:cubicBezTo>
                <a:cubicBezTo>
                  <a:pt x="40" y="68"/>
                  <a:pt x="40" y="68"/>
                  <a:pt x="40" y="68"/>
                </a:cubicBezTo>
                <a:cubicBezTo>
                  <a:pt x="40" y="75"/>
                  <a:pt x="41" y="83"/>
                  <a:pt x="42" y="90"/>
                </a:cubicBezTo>
                <a:cubicBezTo>
                  <a:pt x="34" y="91"/>
                  <a:pt x="25" y="93"/>
                  <a:pt x="18" y="95"/>
                </a:cubicBezTo>
                <a:close/>
                <a:moveTo>
                  <a:pt x="23" y="102"/>
                </a:moveTo>
                <a:cubicBezTo>
                  <a:pt x="30" y="100"/>
                  <a:pt x="37" y="99"/>
                  <a:pt x="44" y="98"/>
                </a:cubicBezTo>
                <a:cubicBezTo>
                  <a:pt x="45" y="105"/>
                  <a:pt x="48" y="112"/>
                  <a:pt x="50" y="118"/>
                </a:cubicBezTo>
                <a:cubicBezTo>
                  <a:pt x="40" y="116"/>
                  <a:pt x="30" y="110"/>
                  <a:pt x="23" y="102"/>
                </a:cubicBezTo>
                <a:close/>
                <a:moveTo>
                  <a:pt x="68" y="120"/>
                </a:moveTo>
                <a:cubicBezTo>
                  <a:pt x="67" y="120"/>
                  <a:pt x="65" y="120"/>
                  <a:pt x="64" y="120"/>
                </a:cubicBezTo>
                <a:cubicBezTo>
                  <a:pt x="63" y="120"/>
                  <a:pt x="61" y="120"/>
                  <a:pt x="60" y="120"/>
                </a:cubicBezTo>
                <a:cubicBezTo>
                  <a:pt x="57" y="113"/>
                  <a:pt x="54" y="105"/>
                  <a:pt x="52" y="96"/>
                </a:cubicBezTo>
                <a:cubicBezTo>
                  <a:pt x="56" y="96"/>
                  <a:pt x="60" y="96"/>
                  <a:pt x="64" y="96"/>
                </a:cubicBezTo>
                <a:cubicBezTo>
                  <a:pt x="68" y="96"/>
                  <a:pt x="72" y="96"/>
                  <a:pt x="76" y="96"/>
                </a:cubicBezTo>
                <a:cubicBezTo>
                  <a:pt x="74" y="105"/>
                  <a:pt x="71" y="113"/>
                  <a:pt x="68" y="120"/>
                </a:cubicBezTo>
                <a:close/>
                <a:moveTo>
                  <a:pt x="78" y="118"/>
                </a:moveTo>
                <a:cubicBezTo>
                  <a:pt x="80" y="112"/>
                  <a:pt x="83" y="105"/>
                  <a:pt x="84" y="98"/>
                </a:cubicBezTo>
                <a:cubicBezTo>
                  <a:pt x="91" y="99"/>
                  <a:pt x="98" y="100"/>
                  <a:pt x="105" y="102"/>
                </a:cubicBezTo>
                <a:cubicBezTo>
                  <a:pt x="98" y="110"/>
                  <a:pt x="88" y="116"/>
                  <a:pt x="78" y="118"/>
                </a:cubicBezTo>
                <a:close/>
                <a:moveTo>
                  <a:pt x="110" y="95"/>
                </a:moveTo>
                <a:cubicBezTo>
                  <a:pt x="103" y="93"/>
                  <a:pt x="94" y="91"/>
                  <a:pt x="86" y="90"/>
                </a:cubicBezTo>
                <a:cubicBezTo>
                  <a:pt x="87" y="83"/>
                  <a:pt x="88" y="75"/>
                  <a:pt x="88" y="68"/>
                </a:cubicBezTo>
                <a:cubicBezTo>
                  <a:pt x="120" y="68"/>
                  <a:pt x="120" y="68"/>
                  <a:pt x="120" y="68"/>
                </a:cubicBezTo>
                <a:cubicBezTo>
                  <a:pt x="119" y="78"/>
                  <a:pt x="116" y="87"/>
                  <a:pt x="110" y="95"/>
                </a:cubicBezTo>
                <a:close/>
              </a:path>
            </a:pathLst>
          </a:custGeom>
          <a:solidFill>
            <a:schemeClr val="bg1"/>
          </a:solidFill>
          <a:ln>
            <a:noFill/>
          </a:ln>
        </p:spPr>
        <p:txBody>
          <a:bodyPr vert="horz" wrap="square" lIns="45720" tIns="22860" rIns="45720" bIns="22860" numCol="1" anchor="t" anchorCtr="0" compatLnSpc="1"/>
          <a:lstStyle/>
          <a:p>
            <a:endParaRPr lang="zh-CN" altLang="en-US" sz="90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5042255" y="806307"/>
            <a:ext cx="2107490" cy="229870"/>
          </a:xfrm>
          <a:prstGeom prst="rect">
            <a:avLst/>
          </a:prstGeom>
        </p:spPr>
        <p:txBody>
          <a:bodyPr wrap="square">
            <a:spAutoFit/>
          </a:bodyPr>
          <a:lstStyle/>
          <a:p>
            <a:pPr algn="ctr">
              <a:defRPr/>
            </a:pPr>
            <a:r>
              <a:rPr lang="en-US" altLang="zh-CN" sz="9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DATA CAPTURE</a:t>
            </a:r>
          </a:p>
        </p:txBody>
      </p:sp>
      <p:sp>
        <p:nvSpPr>
          <p:cNvPr id="28" name="文本框 27"/>
          <p:cNvSpPr txBox="1"/>
          <p:nvPr/>
        </p:nvSpPr>
        <p:spPr>
          <a:xfrm>
            <a:off x="4729444" y="279400"/>
            <a:ext cx="2733114"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Arial" panose="020B0604020202020204" pitchFamily="34" charset="0"/>
                <a:cs typeface="+mn-ea"/>
                <a:sym typeface="Arial" panose="020B0604020202020204" pitchFamily="34" charset="0"/>
              </a:rPr>
              <a:t>数据抓取</a:t>
            </a:r>
          </a:p>
        </p:txBody>
      </p:sp>
      <p:grpSp>
        <p:nvGrpSpPr>
          <p:cNvPr id="29" name="组合 28"/>
          <p:cNvGrpSpPr/>
          <p:nvPr/>
        </p:nvGrpSpPr>
        <p:grpSpPr>
          <a:xfrm>
            <a:off x="2141839" y="556335"/>
            <a:ext cx="7908323" cy="108542"/>
            <a:chOff x="1837039" y="691984"/>
            <a:chExt cx="7908323" cy="108542"/>
          </a:xfrm>
        </p:grpSpPr>
        <p:cxnSp>
          <p:nvCxnSpPr>
            <p:cNvPr id="30" name="直接连接符 29"/>
            <p:cNvCxnSpPr/>
            <p:nvPr/>
          </p:nvCxnSpPr>
          <p:spPr>
            <a:xfrm flipH="1">
              <a:off x="3256384" y="691984"/>
              <a:ext cx="1039545"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837039" y="800526"/>
              <a:ext cx="245889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7286472" y="691984"/>
              <a:ext cx="245889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7286472" y="800526"/>
              <a:ext cx="1372336"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59" name="011"/>
          <p:cNvSpPr txBox="1"/>
          <p:nvPr/>
        </p:nvSpPr>
        <p:spPr>
          <a:xfrm>
            <a:off x="1097647" y="4545981"/>
            <a:ext cx="826361" cy="34844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600" b="1" dirty="0">
                <a:solidFill>
                  <a:schemeClr val="bg1"/>
                </a:soli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67%</a:t>
            </a:r>
            <a:endParaRPr lang="en-US" sz="14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pic>
        <p:nvPicPr>
          <p:cNvPr id="3" name="图片 2"/>
          <p:cNvPicPr>
            <a:picLocks noChangeAspect="1"/>
          </p:cNvPicPr>
          <p:nvPr/>
        </p:nvPicPr>
        <p:blipFill>
          <a:blip r:embed="rId3"/>
          <a:stretch>
            <a:fillRect/>
          </a:stretch>
        </p:blipFill>
        <p:spPr>
          <a:xfrm>
            <a:off x="528955" y="1906270"/>
            <a:ext cx="5506085" cy="18808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042255" y="806307"/>
            <a:ext cx="2107490" cy="229870"/>
          </a:xfrm>
          <a:prstGeom prst="rect">
            <a:avLst/>
          </a:prstGeom>
        </p:spPr>
        <p:txBody>
          <a:bodyPr wrap="square">
            <a:spAutoFit/>
          </a:bodyPr>
          <a:lstStyle/>
          <a:p>
            <a:pPr algn="ctr">
              <a:defRPr/>
            </a:pPr>
            <a:r>
              <a:rPr lang="en-US" altLang="zh-CN" sz="9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DATA CLEANING</a:t>
            </a:r>
          </a:p>
        </p:txBody>
      </p:sp>
      <p:sp>
        <p:nvSpPr>
          <p:cNvPr id="17" name="文本框 16"/>
          <p:cNvSpPr txBox="1"/>
          <p:nvPr/>
        </p:nvSpPr>
        <p:spPr>
          <a:xfrm>
            <a:off x="4025479" y="279400"/>
            <a:ext cx="4141044"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Arial" panose="020B0604020202020204" pitchFamily="34" charset="0"/>
                <a:cs typeface="+mn-ea"/>
                <a:sym typeface="Arial" panose="020B0604020202020204" pitchFamily="34" charset="0"/>
              </a:rPr>
              <a:t>数据清理</a:t>
            </a:r>
          </a:p>
        </p:txBody>
      </p:sp>
      <p:grpSp>
        <p:nvGrpSpPr>
          <p:cNvPr id="18" name="组合 17"/>
          <p:cNvGrpSpPr/>
          <p:nvPr/>
        </p:nvGrpSpPr>
        <p:grpSpPr>
          <a:xfrm>
            <a:off x="2141839" y="556335"/>
            <a:ext cx="7908323" cy="108542"/>
            <a:chOff x="1837039" y="691984"/>
            <a:chExt cx="7908323" cy="108542"/>
          </a:xfrm>
        </p:grpSpPr>
        <p:cxnSp>
          <p:nvCxnSpPr>
            <p:cNvPr id="19" name="直接连接符 18"/>
            <p:cNvCxnSpPr/>
            <p:nvPr/>
          </p:nvCxnSpPr>
          <p:spPr>
            <a:xfrm flipH="1">
              <a:off x="3256384" y="691984"/>
              <a:ext cx="1039545"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837039" y="800526"/>
              <a:ext cx="245889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7286472" y="691984"/>
              <a:ext cx="245889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286472" y="800526"/>
              <a:ext cx="1372336"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23" name="TextBox 30"/>
          <p:cNvSpPr txBox="1"/>
          <p:nvPr/>
        </p:nvSpPr>
        <p:spPr>
          <a:xfrm>
            <a:off x="7934088" y="1356453"/>
            <a:ext cx="1096454" cy="1523494"/>
          </a:xfrm>
          <a:prstGeom prst="rect">
            <a:avLst/>
          </a:prstGeom>
          <a:noFill/>
        </p:spPr>
        <p:txBody>
          <a:bodyPr wrap="none" lIns="0" tIns="0" rIns="0" bIns="0" rtlCol="0">
            <a:spAutoFit/>
          </a:bodyPr>
          <a:lstStyle/>
          <a:p>
            <a:pPr>
              <a:lnSpc>
                <a:spcPct val="150000"/>
              </a:lnSpc>
            </a:pPr>
            <a:r>
              <a:rPr lang="en-US" sz="6600" spc="600" dirty="0">
                <a:solidFill>
                  <a:srgbClr val="D2A57B"/>
                </a:solidFill>
                <a:latin typeface="Arial" panose="020B0604020202020204" pitchFamily="34" charset="0"/>
                <a:ea typeface="微软雅黑" panose="020B0503020204020204" pitchFamily="34" charset="-122"/>
                <a:cs typeface="Open Sans bold" panose="020B0806030504020204" pitchFamily="34" charset="0"/>
                <a:sym typeface="Arial" panose="020B0604020202020204" pitchFamily="34" charset="0"/>
              </a:rPr>
              <a:t>01</a:t>
            </a:r>
          </a:p>
        </p:txBody>
      </p:sp>
      <p:sp>
        <p:nvSpPr>
          <p:cNvPr id="25" name="TextBox 32"/>
          <p:cNvSpPr txBox="1"/>
          <p:nvPr/>
        </p:nvSpPr>
        <p:spPr>
          <a:xfrm>
            <a:off x="9052983" y="2188177"/>
            <a:ext cx="201921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spcBef>
                <a:spcPct val="0"/>
              </a:spcBef>
              <a:spcAft>
                <a:spcPct val="0"/>
              </a:spcAft>
              <a:defRPr sz="1600" b="1">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预处理阶段</a:t>
            </a:r>
          </a:p>
        </p:txBody>
      </p:sp>
      <p:sp>
        <p:nvSpPr>
          <p:cNvPr id="27" name="TextBox 34"/>
          <p:cNvSpPr txBox="1"/>
          <p:nvPr/>
        </p:nvSpPr>
        <p:spPr>
          <a:xfrm flipH="1">
            <a:off x="7934088" y="2570163"/>
            <a:ext cx="3719138" cy="818515"/>
          </a:xfrm>
          <a:prstGeom prst="rect">
            <a:avLst/>
          </a:prstGeom>
        </p:spPr>
        <p:txBody>
          <a:bodyPr wrap="square">
            <a:spAutoFit/>
          </a:bodyPr>
          <a:lstStyle>
            <a:defPPr>
              <a:defRPr lang="zh-CN"/>
            </a:defPPr>
            <a:lvl1pPr>
              <a:lnSpc>
                <a:spcPct val="150000"/>
              </a:lnSpc>
              <a:defRPr sz="1050">
                <a:solidFill>
                  <a:prstClr val="white">
                    <a:lumMod val="50000"/>
                  </a:prstClr>
                </a:solidFill>
                <a:latin typeface="Arial" panose="020B0604020202020204" pitchFamily="34" charset="0"/>
                <a:ea typeface="微软雅黑" panose="020B0503020204020204" pitchFamily="34" charset="-122"/>
                <a:cs typeface="+mn-ea"/>
              </a:defRPr>
            </a:lvl1pPr>
          </a:lstStyle>
          <a:p>
            <a:r>
              <a:rPr dirty="0">
                <a:sym typeface="Arial" panose="020B0604020202020204" pitchFamily="34" charset="0"/>
              </a:rPr>
              <a:t>首先对于电影名中出现的版本、语言信息全部进行删除。 对爬取到的信息中出现的中文乱码进行删除</a:t>
            </a:r>
            <a:r>
              <a:rPr lang="zh-CN" dirty="0">
                <a:sym typeface="Arial" panose="020B0604020202020204" pitchFamily="34" charset="0"/>
              </a:rPr>
              <a:t>，</a:t>
            </a:r>
            <a:r>
              <a:rPr dirty="0">
                <a:sym typeface="Arial" panose="020B0604020202020204" pitchFamily="34" charset="0"/>
              </a:rPr>
              <a:t>对于电影时长进行格式统一</a:t>
            </a:r>
            <a:r>
              <a:rPr lang="zh-CN" dirty="0">
                <a:sym typeface="Arial" panose="020B0604020202020204" pitchFamily="34" charset="0"/>
              </a:rPr>
              <a:t>。</a:t>
            </a:r>
          </a:p>
        </p:txBody>
      </p:sp>
      <p:sp>
        <p:nvSpPr>
          <p:cNvPr id="33" name="TextBox 40"/>
          <p:cNvSpPr txBox="1"/>
          <p:nvPr/>
        </p:nvSpPr>
        <p:spPr>
          <a:xfrm>
            <a:off x="7922658" y="3428803"/>
            <a:ext cx="1096454" cy="1523494"/>
          </a:xfrm>
          <a:prstGeom prst="rect">
            <a:avLst/>
          </a:prstGeom>
          <a:noFill/>
        </p:spPr>
        <p:txBody>
          <a:bodyPr wrap="none" lIns="0" tIns="0" rIns="0" bIns="0" rtlCol="0">
            <a:spAutoFit/>
          </a:bodyPr>
          <a:lstStyle/>
          <a:p>
            <a:pPr>
              <a:lnSpc>
                <a:spcPct val="150000"/>
              </a:lnSpc>
            </a:pPr>
            <a:r>
              <a:rPr lang="en-US" sz="6600" spc="600">
                <a:solidFill>
                  <a:srgbClr val="D2A57B"/>
                </a:solidFill>
                <a:latin typeface="Arial" panose="020B0604020202020204" pitchFamily="34" charset="0"/>
                <a:ea typeface="微软雅黑" panose="020B0503020204020204" pitchFamily="34" charset="-122"/>
                <a:cs typeface="Open Sans bold" panose="020B0806030504020204" pitchFamily="34" charset="0"/>
                <a:sym typeface="Arial" panose="020B0604020202020204" pitchFamily="34" charset="0"/>
              </a:rPr>
              <a:t>02</a:t>
            </a:r>
          </a:p>
        </p:txBody>
      </p:sp>
      <p:sp>
        <p:nvSpPr>
          <p:cNvPr id="35" name="TextBox 42"/>
          <p:cNvSpPr txBox="1"/>
          <p:nvPr/>
        </p:nvSpPr>
        <p:spPr>
          <a:xfrm>
            <a:off x="9041553" y="4260527"/>
            <a:ext cx="201921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spcBef>
                <a:spcPct val="0"/>
              </a:spcBef>
              <a:spcAft>
                <a:spcPct val="0"/>
              </a:spcAft>
              <a:defRPr sz="1600" b="1">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数据转换阶段</a:t>
            </a:r>
          </a:p>
        </p:txBody>
      </p:sp>
      <p:sp>
        <p:nvSpPr>
          <p:cNvPr id="37" name="TextBox 44"/>
          <p:cNvSpPr txBox="1"/>
          <p:nvPr/>
        </p:nvSpPr>
        <p:spPr>
          <a:xfrm flipH="1">
            <a:off x="7922658" y="4642513"/>
            <a:ext cx="3719138" cy="1060450"/>
          </a:xfrm>
          <a:prstGeom prst="rect">
            <a:avLst/>
          </a:prstGeom>
        </p:spPr>
        <p:txBody>
          <a:bodyPr wrap="square">
            <a:spAutoFit/>
          </a:bodyPr>
          <a:lstStyle>
            <a:defPPr>
              <a:defRPr lang="zh-CN"/>
            </a:defPPr>
            <a:lvl1pPr>
              <a:lnSpc>
                <a:spcPct val="150000"/>
              </a:lnSpc>
              <a:defRPr sz="1050">
                <a:solidFill>
                  <a:prstClr val="white">
                    <a:lumMod val="50000"/>
                  </a:prstClr>
                </a:solidFill>
                <a:latin typeface="Arial" panose="020B0604020202020204" pitchFamily="34" charset="0"/>
                <a:ea typeface="微软雅黑" panose="020B0503020204020204" pitchFamily="34" charset="-122"/>
                <a:cs typeface="+mn-ea"/>
              </a:defRPr>
            </a:lvl1pPr>
          </a:lstStyle>
          <a:p>
            <a:r>
              <a:rPr lang="en-US" dirty="0">
                <a:sym typeface="Arial" panose="020B0604020202020204" pitchFamily="34" charset="0"/>
              </a:rPr>
              <a:t>1. </a:t>
            </a:r>
            <a:r>
              <a:rPr dirty="0">
                <a:sym typeface="Arial" panose="020B0604020202020204" pitchFamily="34" charset="0"/>
              </a:rPr>
              <a:t>对于产品是否为电影判断</a:t>
            </a:r>
          </a:p>
          <a:p>
            <a:r>
              <a:rPr lang="en-US" dirty="0">
                <a:sym typeface="Arial" panose="020B0604020202020204" pitchFamily="34" charset="0"/>
              </a:rPr>
              <a:t>2. 对于同一部电影的判断与处理</a:t>
            </a:r>
          </a:p>
          <a:p>
            <a:r>
              <a:rPr lang="en-US" dirty="0">
                <a:sym typeface="Arial" panose="020B0604020202020204" pitchFamily="34" charset="0"/>
              </a:rPr>
              <a:t>3. 对于同一个人但有不同的名字的处理</a:t>
            </a:r>
          </a:p>
          <a:p>
            <a:r>
              <a:rPr lang="en-US" dirty="0">
                <a:sym typeface="Arial" panose="020B0604020202020204" pitchFamily="34" charset="0"/>
              </a:rPr>
              <a:t>4. 对于上映时间的缺失</a:t>
            </a:r>
          </a:p>
        </p:txBody>
      </p:sp>
      <p:pic>
        <p:nvPicPr>
          <p:cNvPr id="6" name="图片 5"/>
          <p:cNvPicPr>
            <a:picLocks noChangeAspect="1"/>
          </p:cNvPicPr>
          <p:nvPr/>
        </p:nvPicPr>
        <p:blipFill>
          <a:blip r:embed="rId3"/>
          <a:stretch>
            <a:fillRect/>
          </a:stretch>
        </p:blipFill>
        <p:spPr>
          <a:xfrm>
            <a:off x="649605" y="1837690"/>
            <a:ext cx="6499860" cy="39382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5"/>
          <p:cNvSpPr txBox="1"/>
          <p:nvPr/>
        </p:nvSpPr>
        <p:spPr>
          <a:xfrm>
            <a:off x="1003641" y="3977725"/>
            <a:ext cx="2399072" cy="398780"/>
          </a:xfrm>
          <a:prstGeom prst="rect">
            <a:avLst/>
          </a:prstGeom>
          <a:noFill/>
        </p:spPr>
        <p:txBody>
          <a:bodyPr wrap="square" rtlCol="0">
            <a:spAutoFit/>
          </a:bodyPr>
          <a:lstStyle/>
          <a:p>
            <a:pPr algn="ctr"/>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Hadoop集群配置</a:t>
            </a:r>
          </a:p>
        </p:txBody>
      </p:sp>
      <p:sp>
        <p:nvSpPr>
          <p:cNvPr id="17" name="TextBox 5"/>
          <p:cNvSpPr txBox="1"/>
          <p:nvPr/>
        </p:nvSpPr>
        <p:spPr>
          <a:xfrm>
            <a:off x="3577101" y="3977725"/>
            <a:ext cx="2399072" cy="398780"/>
          </a:xfrm>
          <a:prstGeom prst="rect">
            <a:avLst/>
          </a:prstGeom>
          <a:noFill/>
        </p:spPr>
        <p:txBody>
          <a:bodyPr wrap="square" rtlCol="0">
            <a:spAutoFit/>
          </a:bodyPr>
          <a:lstStyle/>
          <a:p>
            <a:pPr algn="ctr"/>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Hive Schema</a:t>
            </a:r>
          </a:p>
        </p:txBody>
      </p:sp>
      <p:sp>
        <p:nvSpPr>
          <p:cNvPr id="18" name="TextBox 5"/>
          <p:cNvSpPr txBox="1"/>
          <p:nvPr/>
        </p:nvSpPr>
        <p:spPr>
          <a:xfrm>
            <a:off x="6250909" y="3977725"/>
            <a:ext cx="2399072" cy="398780"/>
          </a:xfrm>
          <a:prstGeom prst="rect">
            <a:avLst/>
          </a:prstGeom>
          <a:noFill/>
        </p:spPr>
        <p:txBody>
          <a:bodyPr wrap="square" rtlCol="0">
            <a:spAutoFit/>
          </a:bodyPr>
          <a:lstStyle/>
          <a:p>
            <a:pPr algn="ctr"/>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Hive优化策略</a:t>
            </a:r>
          </a:p>
        </p:txBody>
      </p:sp>
      <p:sp>
        <p:nvSpPr>
          <p:cNvPr id="19" name="TextBox 5"/>
          <p:cNvSpPr txBox="1"/>
          <p:nvPr/>
        </p:nvSpPr>
        <p:spPr>
          <a:xfrm>
            <a:off x="8886970" y="3977725"/>
            <a:ext cx="2399072" cy="398780"/>
          </a:xfrm>
          <a:prstGeom prst="rect">
            <a:avLst/>
          </a:prstGeom>
          <a:noFill/>
        </p:spPr>
        <p:txBody>
          <a:bodyPr wrap="square" rtlCol="0">
            <a:spAutoFit/>
          </a:bodyPr>
          <a:lstStyle/>
          <a:p>
            <a:pPr algn="ctr"/>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性能监控和调优</a:t>
            </a:r>
          </a:p>
        </p:txBody>
      </p:sp>
      <p:sp>
        <p:nvSpPr>
          <p:cNvPr id="23" name="TextBox 20"/>
          <p:cNvSpPr txBox="1"/>
          <p:nvPr/>
        </p:nvSpPr>
        <p:spPr>
          <a:xfrm>
            <a:off x="1091688" y="4376502"/>
            <a:ext cx="2184876" cy="818515"/>
          </a:xfrm>
          <a:prstGeom prst="rect">
            <a:avLst/>
          </a:prstGeom>
        </p:spPr>
        <p:txBody>
          <a:bodyPr wrap="square">
            <a:spAutoFit/>
          </a:bodyPr>
          <a:lstStyle>
            <a:defPPr>
              <a:defRPr lang="zh-CN"/>
            </a:defPPr>
            <a:lvl1pPr>
              <a:lnSpc>
                <a:spcPct val="150000"/>
              </a:lnSpc>
              <a:defRPr sz="1050">
                <a:solidFill>
                  <a:prstClr val="white">
                    <a:lumMod val="50000"/>
                  </a:prstClr>
                </a:solidFill>
                <a:latin typeface="Arial" panose="020B0604020202020204" pitchFamily="34" charset="0"/>
                <a:ea typeface="微软雅黑" panose="020B0503020204020204" pitchFamily="34" charset="-122"/>
                <a:cs typeface="+mn-ea"/>
              </a:defRPr>
            </a:lvl1pPr>
          </a:lstStyle>
          <a:p>
            <a:r>
              <a:rPr dirty="0">
                <a:sym typeface="Arial" panose="020B0604020202020204" pitchFamily="34" charset="0"/>
              </a:rPr>
              <a:t>我们的Hadoop集群配置包括一个主节点（Master Node）和三个数据节点（Data Nodes）。</a:t>
            </a:r>
          </a:p>
        </p:txBody>
      </p:sp>
      <p:sp>
        <p:nvSpPr>
          <p:cNvPr id="24" name="TextBox 20"/>
          <p:cNvSpPr txBox="1"/>
          <p:nvPr/>
        </p:nvSpPr>
        <p:spPr>
          <a:xfrm>
            <a:off x="3665147" y="4376500"/>
            <a:ext cx="2184876" cy="1060450"/>
          </a:xfrm>
          <a:prstGeom prst="rect">
            <a:avLst/>
          </a:prstGeom>
        </p:spPr>
        <p:txBody>
          <a:bodyPr wrap="square">
            <a:spAutoFit/>
          </a:bodyPr>
          <a:lstStyle>
            <a:defPPr>
              <a:defRPr lang="zh-CN"/>
            </a:defPPr>
            <a:lvl1pPr>
              <a:lnSpc>
                <a:spcPct val="150000"/>
              </a:lnSpc>
              <a:defRPr sz="1050">
                <a:solidFill>
                  <a:prstClr val="white">
                    <a:lumMod val="50000"/>
                  </a:prstClr>
                </a:solidFill>
                <a:latin typeface="Arial" panose="020B0604020202020204" pitchFamily="34" charset="0"/>
                <a:ea typeface="微软雅黑" panose="020B0503020204020204" pitchFamily="34" charset="-122"/>
                <a:cs typeface="+mn-ea"/>
              </a:defRPr>
            </a:lvl1pPr>
          </a:lstStyle>
          <a:p>
            <a:r>
              <a:rPr dirty="0">
                <a:sym typeface="Arial" panose="020B0604020202020204" pitchFamily="34" charset="0"/>
              </a:rPr>
              <a:t>我们在Hive中创建了与MySQL相似的schema，以保持数据模型的一致性，但进行了适当的调整以适应大数据环境。</a:t>
            </a:r>
          </a:p>
        </p:txBody>
      </p:sp>
      <p:sp>
        <p:nvSpPr>
          <p:cNvPr id="25" name="TextBox 20"/>
          <p:cNvSpPr txBox="1"/>
          <p:nvPr/>
        </p:nvSpPr>
        <p:spPr>
          <a:xfrm>
            <a:off x="6584702" y="4376500"/>
            <a:ext cx="2184876" cy="818515"/>
          </a:xfrm>
          <a:prstGeom prst="rect">
            <a:avLst/>
          </a:prstGeom>
        </p:spPr>
        <p:txBody>
          <a:bodyPr wrap="square">
            <a:spAutoFit/>
          </a:bodyPr>
          <a:lstStyle>
            <a:defPPr>
              <a:defRPr lang="zh-CN"/>
            </a:defPPr>
            <a:lvl1pPr>
              <a:lnSpc>
                <a:spcPct val="150000"/>
              </a:lnSpc>
              <a:defRPr sz="1050">
                <a:solidFill>
                  <a:prstClr val="white">
                    <a:lumMod val="50000"/>
                  </a:prstClr>
                </a:solidFill>
                <a:latin typeface="Arial" panose="020B0604020202020204" pitchFamily="34" charset="0"/>
                <a:ea typeface="微软雅黑" panose="020B0503020204020204" pitchFamily="34" charset="-122"/>
                <a:cs typeface="+mn-ea"/>
              </a:defRPr>
            </a:lvl1pPr>
          </a:lstStyle>
          <a:p>
            <a:r>
              <a:rPr lang="en-US" dirty="0">
                <a:sym typeface="Arial" panose="020B0604020202020204" pitchFamily="34" charset="0"/>
              </a:rPr>
              <a:t>1. 列式存储</a:t>
            </a:r>
            <a:r>
              <a:rPr lang="zh-CN" altLang="en-US" dirty="0">
                <a:sym typeface="Arial" panose="020B0604020202020204" pitchFamily="34" charset="0"/>
              </a:rPr>
              <a:t>格式</a:t>
            </a:r>
          </a:p>
          <a:p>
            <a:r>
              <a:rPr lang="en-US" altLang="zh-CN" dirty="0">
                <a:sym typeface="Arial" panose="020B0604020202020204" pitchFamily="34" charset="0"/>
              </a:rPr>
              <a:t>2. </a:t>
            </a:r>
            <a:r>
              <a:rPr lang="zh-CN" altLang="en-US" dirty="0">
                <a:sym typeface="Arial" panose="020B0604020202020204" pitchFamily="34" charset="0"/>
              </a:rPr>
              <a:t>数据分区</a:t>
            </a:r>
          </a:p>
          <a:p>
            <a:r>
              <a:rPr lang="en-US" altLang="zh-CN" dirty="0">
                <a:sym typeface="Arial" panose="020B0604020202020204" pitchFamily="34" charset="0"/>
              </a:rPr>
              <a:t>3. </a:t>
            </a:r>
            <a:r>
              <a:rPr lang="zh-CN" altLang="en-US" dirty="0">
                <a:sym typeface="Arial" panose="020B0604020202020204" pitchFamily="34" charset="0"/>
              </a:rPr>
              <a:t>数据桶化</a:t>
            </a:r>
          </a:p>
        </p:txBody>
      </p:sp>
      <p:sp>
        <p:nvSpPr>
          <p:cNvPr id="26" name="TextBox 20"/>
          <p:cNvSpPr txBox="1"/>
          <p:nvPr/>
        </p:nvSpPr>
        <p:spPr>
          <a:xfrm>
            <a:off x="9050582" y="4376499"/>
            <a:ext cx="2184876" cy="1545590"/>
          </a:xfrm>
          <a:prstGeom prst="rect">
            <a:avLst/>
          </a:prstGeom>
        </p:spPr>
        <p:txBody>
          <a:bodyPr wrap="square">
            <a:spAutoFit/>
          </a:bodyPr>
          <a:lstStyle>
            <a:defPPr>
              <a:defRPr lang="zh-CN"/>
            </a:defPPr>
            <a:lvl1pPr>
              <a:lnSpc>
                <a:spcPct val="150000"/>
              </a:lnSpc>
              <a:defRPr sz="1050">
                <a:solidFill>
                  <a:prstClr val="white">
                    <a:lumMod val="50000"/>
                  </a:prstClr>
                </a:solidFill>
                <a:latin typeface="Arial" panose="020B0604020202020204" pitchFamily="34" charset="0"/>
                <a:ea typeface="微软雅黑" panose="020B0503020204020204" pitchFamily="34" charset="-122"/>
                <a:cs typeface="+mn-ea"/>
              </a:defRPr>
            </a:lvl1pPr>
          </a:lstStyle>
          <a:p>
            <a:r>
              <a:rPr dirty="0">
                <a:sym typeface="Arial" panose="020B0604020202020204" pitchFamily="34" charset="0"/>
              </a:rPr>
              <a:t>我们使用了Hadoop和Hive提供的监控工具来跟踪集群的性能。</a:t>
            </a:r>
          </a:p>
          <a:p>
            <a:r>
              <a:rPr dirty="0">
                <a:sym typeface="Arial" panose="020B0604020202020204" pitchFamily="34" charset="0"/>
              </a:rPr>
              <a:t>我们还实施了定期的维护和调优措施，如调整YARN资源分配、优化Hive的查询计划，以确保我们的数据处理流程既高效又稳定。</a:t>
            </a:r>
          </a:p>
        </p:txBody>
      </p:sp>
      <p:sp>
        <p:nvSpPr>
          <p:cNvPr id="27" name="矩形 26"/>
          <p:cNvSpPr/>
          <p:nvPr/>
        </p:nvSpPr>
        <p:spPr>
          <a:xfrm>
            <a:off x="4885690" y="806450"/>
            <a:ext cx="2420620" cy="368300"/>
          </a:xfrm>
          <a:prstGeom prst="rect">
            <a:avLst/>
          </a:prstGeom>
        </p:spPr>
        <p:txBody>
          <a:bodyPr wrap="square">
            <a:spAutoFit/>
          </a:bodyPr>
          <a:lstStyle/>
          <a:p>
            <a:pPr algn="ctr">
              <a:defRPr/>
            </a:pPr>
            <a:r>
              <a:rPr lang="en-US" altLang="zh-CN" sz="9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DISTRIBUTED FILE SYSTEM STORAGE MODEL AND OPTIMIZATION</a:t>
            </a:r>
          </a:p>
        </p:txBody>
      </p:sp>
      <p:sp>
        <p:nvSpPr>
          <p:cNvPr id="28" name="文本框 27"/>
          <p:cNvSpPr txBox="1"/>
          <p:nvPr/>
        </p:nvSpPr>
        <p:spPr>
          <a:xfrm>
            <a:off x="4729444" y="70485"/>
            <a:ext cx="2733114" cy="82994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2400" b="1" dirty="0">
                <a:solidFill>
                  <a:schemeClr val="tx1">
                    <a:lumMod val="75000"/>
                    <a:lumOff val="25000"/>
                  </a:schemeClr>
                </a:solidFill>
                <a:latin typeface="Arial" panose="020B0604020202020204" pitchFamily="34" charset="0"/>
                <a:cs typeface="+mn-ea"/>
                <a:sym typeface="Arial" panose="020B0604020202020204" pitchFamily="34" charset="0"/>
              </a:rPr>
              <a:t>分布式文件系统存储模型及优化</a:t>
            </a:r>
          </a:p>
        </p:txBody>
      </p:sp>
      <p:grpSp>
        <p:nvGrpSpPr>
          <p:cNvPr id="34" name="组合 33"/>
          <p:cNvGrpSpPr/>
          <p:nvPr/>
        </p:nvGrpSpPr>
        <p:grpSpPr>
          <a:xfrm>
            <a:off x="2141839" y="556335"/>
            <a:ext cx="7908323" cy="108542"/>
            <a:chOff x="1837039" y="691984"/>
            <a:chExt cx="7908323" cy="108542"/>
          </a:xfrm>
        </p:grpSpPr>
        <p:cxnSp>
          <p:nvCxnSpPr>
            <p:cNvPr id="35" name="直接连接符 34"/>
            <p:cNvCxnSpPr/>
            <p:nvPr/>
          </p:nvCxnSpPr>
          <p:spPr>
            <a:xfrm flipH="1">
              <a:off x="3256384" y="691984"/>
              <a:ext cx="1039545"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7039" y="800526"/>
              <a:ext cx="245889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7286472" y="691984"/>
              <a:ext cx="245889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7286472" y="800526"/>
              <a:ext cx="1372336"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占位符 10" descr="/Users/dian/Downloads/5.jpeg5"/>
          <p:cNvPicPr>
            <a:picLocks noGrp="1" noChangeAspect="1"/>
          </p:cNvPicPr>
          <p:nvPr>
            <p:ph type="pic" sz="quarter" idx="11"/>
          </p:nvPr>
        </p:nvPicPr>
        <p:blipFill>
          <a:blip r:embed="rId3"/>
          <a:srcRect t="6065" b="6065"/>
          <a:stretch>
            <a:fillRect/>
          </a:stretch>
        </p:blipFill>
        <p:spPr>
          <a:xfrm>
            <a:off x="3946919" y="2004109"/>
            <a:ext cx="1655622" cy="1655192"/>
          </a:xfrm>
        </p:spPr>
      </p:pic>
      <p:pic>
        <p:nvPicPr>
          <p:cNvPr id="12" name="图片占位符 11" descr="/Users/dian/Desktop/WireShark/5.png5"/>
          <p:cNvPicPr>
            <a:picLocks noGrp="1" noChangeAspect="1"/>
          </p:cNvPicPr>
          <p:nvPr>
            <p:ph type="pic" sz="quarter" idx="12"/>
          </p:nvPr>
        </p:nvPicPr>
        <p:blipFill>
          <a:blip r:embed="rId4"/>
          <a:srcRect l="8970" r="8970"/>
          <a:stretch>
            <a:fillRect/>
          </a:stretch>
        </p:blipFill>
        <p:spPr>
          <a:xfrm>
            <a:off x="6584839" y="2004109"/>
            <a:ext cx="1655622" cy="1655192"/>
          </a:xfrm>
        </p:spPr>
      </p:pic>
      <p:pic>
        <p:nvPicPr>
          <p:cNvPr id="13" name="图片占位符 12" descr="/Users/dian/Downloads/5.jpg5"/>
          <p:cNvPicPr>
            <a:picLocks noGrp="1" noChangeAspect="1"/>
          </p:cNvPicPr>
          <p:nvPr>
            <p:ph type="pic" sz="quarter" idx="13"/>
          </p:nvPr>
        </p:nvPicPr>
        <p:blipFill>
          <a:blip r:embed="rId5"/>
          <a:srcRect l="17832" r="17832"/>
          <a:stretch>
            <a:fillRect/>
          </a:stretch>
        </p:blipFill>
        <p:spPr>
          <a:xfrm>
            <a:off x="9222759" y="2004109"/>
            <a:ext cx="1655622" cy="1655192"/>
          </a:xfrm>
        </p:spPr>
      </p:pic>
      <p:pic>
        <p:nvPicPr>
          <p:cNvPr id="10" name="图片占位符 9" descr="/Users/dian/Desktop/WireShark/5.png5"/>
          <p:cNvPicPr>
            <a:picLocks noGrp="1" noChangeAspect="1"/>
          </p:cNvPicPr>
          <p:nvPr>
            <p:ph type="pic" sz="quarter" idx="10"/>
          </p:nvPr>
        </p:nvPicPr>
        <p:blipFill>
          <a:blip r:embed="rId6"/>
          <a:srcRect l="12173" r="12173"/>
          <a:stretch>
            <a:fillRect/>
          </a:stretch>
        </p:blipFill>
        <p:spPr>
          <a:xfrm>
            <a:off x="1308999" y="2004109"/>
            <a:ext cx="1655622" cy="1655192"/>
          </a:xfrm>
        </p:spPr>
      </p:pic>
    </p:spTree>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042255" y="806307"/>
            <a:ext cx="2107490" cy="229870"/>
          </a:xfrm>
          <a:prstGeom prst="rect">
            <a:avLst/>
          </a:prstGeom>
        </p:spPr>
        <p:txBody>
          <a:bodyPr wrap="square">
            <a:spAutoFit/>
          </a:bodyPr>
          <a:lstStyle/>
          <a:p>
            <a:pPr algn="ctr">
              <a:defRPr/>
            </a:pPr>
            <a:r>
              <a:rPr lang="en-US" altLang="zh-CN" sz="9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RELATIONAL DATABASE DESIGN</a:t>
            </a:r>
          </a:p>
        </p:txBody>
      </p:sp>
      <p:sp>
        <p:nvSpPr>
          <p:cNvPr id="17" name="文本框 16"/>
          <p:cNvSpPr txBox="1"/>
          <p:nvPr/>
        </p:nvSpPr>
        <p:spPr>
          <a:xfrm>
            <a:off x="4025479" y="279400"/>
            <a:ext cx="4141044"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Arial" panose="020B0604020202020204" pitchFamily="34" charset="0"/>
                <a:cs typeface="+mn-ea"/>
                <a:sym typeface="Arial" panose="020B0604020202020204" pitchFamily="34" charset="0"/>
              </a:rPr>
              <a:t>关系型数据库设计</a:t>
            </a:r>
          </a:p>
        </p:txBody>
      </p:sp>
      <p:grpSp>
        <p:nvGrpSpPr>
          <p:cNvPr id="18" name="组合 17"/>
          <p:cNvGrpSpPr/>
          <p:nvPr/>
        </p:nvGrpSpPr>
        <p:grpSpPr>
          <a:xfrm>
            <a:off x="2141839" y="556335"/>
            <a:ext cx="7908323" cy="108542"/>
            <a:chOff x="1837039" y="691984"/>
            <a:chExt cx="7908323" cy="108542"/>
          </a:xfrm>
        </p:grpSpPr>
        <p:cxnSp>
          <p:nvCxnSpPr>
            <p:cNvPr id="19" name="直接连接符 18"/>
            <p:cNvCxnSpPr/>
            <p:nvPr/>
          </p:nvCxnSpPr>
          <p:spPr>
            <a:xfrm flipH="1">
              <a:off x="3256384" y="691984"/>
              <a:ext cx="1039545"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837039" y="800526"/>
              <a:ext cx="245889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7286472" y="691984"/>
              <a:ext cx="245889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286472" y="800526"/>
              <a:ext cx="1372336"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23" name="TextBox 30"/>
          <p:cNvSpPr txBox="1"/>
          <p:nvPr/>
        </p:nvSpPr>
        <p:spPr>
          <a:xfrm>
            <a:off x="7934088" y="1356453"/>
            <a:ext cx="1096454" cy="1523494"/>
          </a:xfrm>
          <a:prstGeom prst="rect">
            <a:avLst/>
          </a:prstGeom>
          <a:noFill/>
        </p:spPr>
        <p:txBody>
          <a:bodyPr wrap="none" lIns="0" tIns="0" rIns="0" bIns="0" rtlCol="0">
            <a:spAutoFit/>
          </a:bodyPr>
          <a:lstStyle/>
          <a:p>
            <a:pPr>
              <a:lnSpc>
                <a:spcPct val="150000"/>
              </a:lnSpc>
            </a:pPr>
            <a:r>
              <a:rPr lang="en-US" sz="6600" spc="600" dirty="0">
                <a:solidFill>
                  <a:srgbClr val="D2A57B"/>
                </a:solidFill>
                <a:latin typeface="Arial" panose="020B0604020202020204" pitchFamily="34" charset="0"/>
                <a:ea typeface="微软雅黑" panose="020B0503020204020204" pitchFamily="34" charset="-122"/>
                <a:cs typeface="Open Sans bold" panose="020B0806030504020204" pitchFamily="34" charset="0"/>
                <a:sym typeface="Arial" panose="020B0604020202020204" pitchFamily="34" charset="0"/>
              </a:rPr>
              <a:t>01</a:t>
            </a:r>
          </a:p>
        </p:txBody>
      </p:sp>
      <p:sp>
        <p:nvSpPr>
          <p:cNvPr id="25" name="TextBox 32"/>
          <p:cNvSpPr txBox="1"/>
          <p:nvPr/>
        </p:nvSpPr>
        <p:spPr>
          <a:xfrm>
            <a:off x="9052983" y="2188177"/>
            <a:ext cx="201921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spcBef>
                <a:spcPct val="0"/>
              </a:spcBef>
              <a:spcAft>
                <a:spcPct val="0"/>
              </a:spcAft>
              <a:defRPr sz="1600" b="1">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关系型存储逻辑模型</a:t>
            </a:r>
          </a:p>
        </p:txBody>
      </p:sp>
      <p:sp>
        <p:nvSpPr>
          <p:cNvPr id="27" name="TextBox 34"/>
          <p:cNvSpPr txBox="1"/>
          <p:nvPr/>
        </p:nvSpPr>
        <p:spPr>
          <a:xfrm flipH="1">
            <a:off x="7934088" y="2570163"/>
            <a:ext cx="3719138" cy="575945"/>
          </a:xfrm>
          <a:prstGeom prst="rect">
            <a:avLst/>
          </a:prstGeom>
        </p:spPr>
        <p:txBody>
          <a:bodyPr wrap="square">
            <a:spAutoFit/>
          </a:bodyPr>
          <a:lstStyle>
            <a:defPPr>
              <a:defRPr lang="zh-CN"/>
            </a:defPPr>
            <a:lvl1pPr>
              <a:lnSpc>
                <a:spcPct val="150000"/>
              </a:lnSpc>
              <a:defRPr sz="1050">
                <a:solidFill>
                  <a:prstClr val="white">
                    <a:lumMod val="50000"/>
                  </a:prstClr>
                </a:solidFill>
                <a:latin typeface="Arial" panose="020B0604020202020204" pitchFamily="34" charset="0"/>
                <a:ea typeface="微软雅黑" panose="020B0503020204020204" pitchFamily="34" charset="-122"/>
                <a:cs typeface="+mn-ea"/>
              </a:defRPr>
            </a:lvl1pPr>
          </a:lstStyle>
          <a:p>
            <a:r>
              <a:rPr dirty="0">
                <a:sym typeface="Arial" panose="020B0604020202020204" pitchFamily="34" charset="0"/>
              </a:rPr>
              <a:t>数据存储模型采用星型模式，以电影为中心，周围是演员、导演、产品和时间等。</a:t>
            </a:r>
          </a:p>
        </p:txBody>
      </p:sp>
      <p:sp>
        <p:nvSpPr>
          <p:cNvPr id="33" name="TextBox 40"/>
          <p:cNvSpPr txBox="1"/>
          <p:nvPr/>
        </p:nvSpPr>
        <p:spPr>
          <a:xfrm>
            <a:off x="7922658" y="2879528"/>
            <a:ext cx="1096454" cy="1523494"/>
          </a:xfrm>
          <a:prstGeom prst="rect">
            <a:avLst/>
          </a:prstGeom>
          <a:noFill/>
        </p:spPr>
        <p:txBody>
          <a:bodyPr wrap="none" lIns="0" tIns="0" rIns="0" bIns="0" rtlCol="0">
            <a:spAutoFit/>
          </a:bodyPr>
          <a:lstStyle/>
          <a:p>
            <a:pPr>
              <a:lnSpc>
                <a:spcPct val="150000"/>
              </a:lnSpc>
            </a:pPr>
            <a:r>
              <a:rPr lang="en-US" sz="6600" spc="600">
                <a:solidFill>
                  <a:srgbClr val="D2A57B"/>
                </a:solidFill>
                <a:latin typeface="Arial" panose="020B0604020202020204" pitchFamily="34" charset="0"/>
                <a:ea typeface="微软雅黑" panose="020B0503020204020204" pitchFamily="34" charset="-122"/>
                <a:cs typeface="Open Sans bold" panose="020B0806030504020204" pitchFamily="34" charset="0"/>
                <a:sym typeface="Arial" panose="020B0604020202020204" pitchFamily="34" charset="0"/>
              </a:rPr>
              <a:t>02</a:t>
            </a:r>
          </a:p>
        </p:txBody>
      </p:sp>
      <p:sp>
        <p:nvSpPr>
          <p:cNvPr id="34" name="Rectangle 41"/>
          <p:cNvSpPr/>
          <p:nvPr/>
        </p:nvSpPr>
        <p:spPr>
          <a:xfrm>
            <a:off x="7828963" y="4299658"/>
            <a:ext cx="653143" cy="330201"/>
          </a:xfrm>
          <a:prstGeom prst="rect">
            <a:avLst/>
          </a:prstGeom>
          <a:solidFill>
            <a:srgbClr val="FDF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5" name="TextBox 42"/>
          <p:cNvSpPr txBox="1"/>
          <p:nvPr/>
        </p:nvSpPr>
        <p:spPr>
          <a:xfrm>
            <a:off x="9041553" y="3711252"/>
            <a:ext cx="201921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spcBef>
                <a:spcPct val="0"/>
              </a:spcBef>
              <a:spcAft>
                <a:spcPct val="0"/>
              </a:spcAft>
              <a:defRPr sz="1600" b="1">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关系型存储物理模型</a:t>
            </a:r>
          </a:p>
        </p:txBody>
      </p:sp>
      <p:sp>
        <p:nvSpPr>
          <p:cNvPr id="37" name="TextBox 44"/>
          <p:cNvSpPr txBox="1"/>
          <p:nvPr/>
        </p:nvSpPr>
        <p:spPr>
          <a:xfrm flipH="1">
            <a:off x="7922658" y="4093238"/>
            <a:ext cx="3719138" cy="1787525"/>
          </a:xfrm>
          <a:prstGeom prst="rect">
            <a:avLst/>
          </a:prstGeom>
        </p:spPr>
        <p:txBody>
          <a:bodyPr wrap="square">
            <a:spAutoFit/>
          </a:bodyPr>
          <a:lstStyle>
            <a:defPPr>
              <a:defRPr lang="zh-CN"/>
            </a:defPPr>
            <a:lvl1pPr>
              <a:lnSpc>
                <a:spcPct val="150000"/>
              </a:lnSpc>
              <a:defRPr sz="1050">
                <a:solidFill>
                  <a:prstClr val="white">
                    <a:lumMod val="50000"/>
                  </a:prstClr>
                </a:solidFill>
                <a:latin typeface="Arial" panose="020B0604020202020204" pitchFamily="34" charset="0"/>
                <a:ea typeface="微软雅黑" panose="020B0503020204020204" pitchFamily="34" charset="-122"/>
                <a:cs typeface="+mn-ea"/>
              </a:defRPr>
            </a:lvl1pPr>
          </a:lstStyle>
          <a:p>
            <a:r>
              <a:rPr b="1" dirty="0">
                <a:sym typeface="Arial" panose="020B0604020202020204" pitchFamily="34" charset="0"/>
              </a:rPr>
              <a:t>DDL：</a:t>
            </a:r>
            <a:r>
              <a:rPr dirty="0">
                <a:sym typeface="Arial" panose="020B0604020202020204" pitchFamily="34" charset="0"/>
              </a:rPr>
              <a:t>我们为每个实体创建了相应的表。我们还将添加必要的索引，以加速查询性能。</a:t>
            </a:r>
          </a:p>
          <a:p>
            <a:r>
              <a:rPr b="1" dirty="0">
                <a:sym typeface="Arial" panose="020B0604020202020204" pitchFamily="34" charset="0"/>
              </a:rPr>
              <a:t>存储优化设计</a:t>
            </a:r>
            <a:r>
              <a:rPr lang="zh-CN" b="1" dirty="0">
                <a:sym typeface="Arial" panose="020B0604020202020204" pitchFamily="34" charset="0"/>
              </a:rPr>
              <a:t>：</a:t>
            </a:r>
          </a:p>
          <a:p>
            <a:pPr indent="457200"/>
            <a:r>
              <a:rPr dirty="0">
                <a:sym typeface="Arial" panose="020B0604020202020204" pitchFamily="34" charset="0"/>
              </a:rPr>
              <a:t>索引优化</a:t>
            </a:r>
          </a:p>
          <a:p>
            <a:pPr indent="457200"/>
            <a:r>
              <a:rPr dirty="0">
                <a:sym typeface="Arial" panose="020B0604020202020204" pitchFamily="34" charset="0"/>
              </a:rPr>
              <a:t>数据分区</a:t>
            </a:r>
          </a:p>
          <a:p>
            <a:pPr indent="0"/>
            <a:r>
              <a:rPr b="1" dirty="0">
                <a:sym typeface="Arial" panose="020B0604020202020204" pitchFamily="34" charset="0"/>
              </a:rPr>
              <a:t>Denormalization：</a:t>
            </a:r>
            <a:r>
              <a:rPr dirty="0">
                <a:sym typeface="Arial" panose="020B0604020202020204" pitchFamily="34" charset="0"/>
              </a:rPr>
              <a:t>对于一些频繁联结的表考虑进行适当的反规范化处理，以减少查询时的联结操作，提高查询速度。</a:t>
            </a:r>
          </a:p>
        </p:txBody>
      </p:sp>
      <p:pic>
        <p:nvPicPr>
          <p:cNvPr id="2" name="图片 1"/>
          <p:cNvPicPr>
            <a:picLocks noChangeAspect="1"/>
          </p:cNvPicPr>
          <p:nvPr/>
        </p:nvPicPr>
        <p:blipFill>
          <a:blip r:embed="rId3"/>
          <a:stretch>
            <a:fillRect/>
          </a:stretch>
        </p:blipFill>
        <p:spPr>
          <a:xfrm>
            <a:off x="268605" y="1700530"/>
            <a:ext cx="7469505" cy="4439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p:cNvSpPr/>
          <p:nvPr/>
        </p:nvSpPr>
        <p:spPr>
          <a:xfrm>
            <a:off x="3777667" y="1748460"/>
            <a:ext cx="742321" cy="742321"/>
          </a:xfrm>
          <a:prstGeom prst="ellipse">
            <a:avLst/>
          </a:prstGeom>
          <a:solidFill>
            <a:srgbClr val="D2A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Oval 42"/>
          <p:cNvSpPr/>
          <p:nvPr/>
        </p:nvSpPr>
        <p:spPr>
          <a:xfrm>
            <a:off x="7371024" y="1748459"/>
            <a:ext cx="742321" cy="742321"/>
          </a:xfrm>
          <a:prstGeom prst="ellipse">
            <a:avLst/>
          </a:prstGeom>
          <a:solidFill>
            <a:srgbClr val="D2A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Oval 48"/>
          <p:cNvSpPr/>
          <p:nvPr/>
        </p:nvSpPr>
        <p:spPr>
          <a:xfrm>
            <a:off x="5631874" y="5021283"/>
            <a:ext cx="180109" cy="180109"/>
          </a:xfrm>
          <a:prstGeom prst="ellipse">
            <a:avLst/>
          </a:prstGeom>
          <a:solidFill>
            <a:srgbClr val="938B98">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Text Placeholder 32"/>
          <p:cNvSpPr txBox="1"/>
          <p:nvPr/>
        </p:nvSpPr>
        <p:spPr>
          <a:xfrm>
            <a:off x="1171950" y="2148303"/>
            <a:ext cx="2577514" cy="4211320"/>
          </a:xfrm>
          <a:prstGeom prst="rect">
            <a:avLst/>
          </a:prstGeom>
        </p:spPr>
        <p:txBody>
          <a:bodyPr wrap="square">
            <a:spAutoFit/>
          </a:bodyPr>
          <a:lstStyle>
            <a:defPPr>
              <a:defRPr lang="zh-CN"/>
            </a:defPPr>
            <a:lvl1pPr>
              <a:lnSpc>
                <a:spcPct val="150000"/>
              </a:lnSpc>
              <a:defRPr sz="900">
                <a:solidFill>
                  <a:prstClr val="white">
                    <a:lumMod val="50000"/>
                  </a:prstClr>
                </a:solidFill>
                <a:latin typeface="Arial" panose="020B0604020202020204" pitchFamily="34" charset="0"/>
                <a:ea typeface="微软雅黑" panose="020B0503020204020204" pitchFamily="34" charset="-122"/>
                <a:cs typeface="+mn-ea"/>
              </a:defRPr>
            </a:lvl1pPr>
          </a:lstStyle>
          <a:p>
            <a:r>
              <a:rPr sz="1050" dirty="0">
                <a:sym typeface="Arial" panose="020B0604020202020204" pitchFamily="34" charset="0"/>
              </a:rPr>
              <a:t>我们的图数据库模型包含以下实体（节点）：</a:t>
            </a:r>
          </a:p>
          <a:p>
            <a:r>
              <a:rPr sz="1050" b="1" dirty="0">
                <a:sym typeface="Arial" panose="020B0604020202020204" pitchFamily="34" charset="0"/>
              </a:rPr>
              <a:t>1. 电影（Movie）: </a:t>
            </a:r>
            <a:r>
              <a:rPr sz="1050" dirty="0">
                <a:sym typeface="Arial" panose="020B0604020202020204" pitchFamily="34" charset="0"/>
              </a:rPr>
              <a:t>代表电影本身，节点属性包括 `movie_id`, `movie_name`, `release_year`, `time`, `type`。这些属性提供了电影的基本信息。</a:t>
            </a:r>
          </a:p>
          <a:p>
            <a:r>
              <a:rPr sz="1050" b="1" dirty="0">
                <a:sym typeface="Arial" panose="020B0604020202020204" pitchFamily="34" charset="0"/>
              </a:rPr>
              <a:t>2. 产品（Product）: </a:t>
            </a:r>
            <a:r>
              <a:rPr sz="1050" dirty="0">
                <a:sym typeface="Arial" panose="020B0604020202020204" pitchFamily="34" charset="0"/>
              </a:rPr>
              <a:t>代表与电影相关的不同产品版本，属性包括 `product_id`, `movie_id`, `Comments`（评论数量）, `Cost`, `format`（版本）, `Grade`。这表示电影的多样化产品线。</a:t>
            </a:r>
          </a:p>
          <a:p>
            <a:r>
              <a:rPr sz="1050" b="1" dirty="0">
                <a:sym typeface="Arial" panose="020B0604020202020204" pitchFamily="34" charset="0"/>
              </a:rPr>
              <a:t>3. 导演（Director）: </a:t>
            </a:r>
            <a:r>
              <a:rPr sz="1050" dirty="0">
                <a:sym typeface="Arial" panose="020B0604020202020204" pitchFamily="34" charset="0"/>
              </a:rPr>
              <a:t>代表电影的导演，属性仅包括 `director_name`。这关注于电影的创作领导。</a:t>
            </a:r>
          </a:p>
          <a:p>
            <a:r>
              <a:rPr sz="1050" b="1" dirty="0">
                <a:sym typeface="Arial" panose="020B0604020202020204" pitchFamily="34" charset="0"/>
              </a:rPr>
              <a:t>4. 演员（Actor）: </a:t>
            </a:r>
            <a:r>
              <a:rPr sz="1050" dirty="0">
                <a:sym typeface="Arial" panose="020B0604020202020204" pitchFamily="34" charset="0"/>
              </a:rPr>
              <a:t>代表参与电影的演员，属性仅包括 `actor_name`。这强调了电影中的表演艺术家。</a:t>
            </a:r>
          </a:p>
        </p:txBody>
      </p:sp>
      <p:sp>
        <p:nvSpPr>
          <p:cNvPr id="65" name="Text Placeholder 33"/>
          <p:cNvSpPr txBox="1"/>
          <p:nvPr/>
        </p:nvSpPr>
        <p:spPr>
          <a:xfrm>
            <a:off x="1171950" y="1757728"/>
            <a:ext cx="2251193"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spcBef>
                <a:spcPct val="0"/>
              </a:spcBef>
              <a:spcAft>
                <a:spcPct val="0"/>
              </a:spcAft>
              <a:defRPr sz="1600" b="1">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实体（节点）的设计</a:t>
            </a:r>
          </a:p>
        </p:txBody>
      </p:sp>
      <p:sp>
        <p:nvSpPr>
          <p:cNvPr id="58" name="Text Placeholder 32"/>
          <p:cNvSpPr txBox="1"/>
          <p:nvPr/>
        </p:nvSpPr>
        <p:spPr>
          <a:xfrm flipH="1">
            <a:off x="8442537" y="2148303"/>
            <a:ext cx="2577514" cy="3726815"/>
          </a:xfrm>
          <a:prstGeom prst="rect">
            <a:avLst/>
          </a:prstGeom>
        </p:spPr>
        <p:txBody>
          <a:bodyPr wrap="square">
            <a:spAutoFit/>
          </a:bodyPr>
          <a:lstStyle>
            <a:defPPr>
              <a:defRPr lang="zh-CN"/>
            </a:defPPr>
            <a:lvl1pPr>
              <a:lnSpc>
                <a:spcPct val="150000"/>
              </a:lnSpc>
              <a:defRPr sz="1050">
                <a:solidFill>
                  <a:prstClr val="white">
                    <a:lumMod val="50000"/>
                  </a:prstClr>
                </a:solidFill>
                <a:latin typeface="Arial" panose="020B0604020202020204" pitchFamily="34" charset="0"/>
                <a:ea typeface="微软雅黑" panose="020B0503020204020204" pitchFamily="34" charset="-122"/>
                <a:cs typeface="+mn-ea"/>
              </a:defRPr>
            </a:lvl1pPr>
          </a:lstStyle>
          <a:p>
            <a:r>
              <a:rPr dirty="0">
                <a:sym typeface="Arial" panose="020B0604020202020204" pitchFamily="34" charset="0"/>
              </a:rPr>
              <a:t>我们的图数据库模型包含以下类型的关系（边）：</a:t>
            </a:r>
          </a:p>
          <a:p>
            <a:r>
              <a:rPr b="1" dirty="0">
                <a:sym typeface="Arial" panose="020B0604020202020204" pitchFamily="34" charset="0"/>
              </a:rPr>
              <a:t>1. 导演关系（DIRECTED）: </a:t>
            </a:r>
            <a:r>
              <a:rPr dirty="0">
                <a:sym typeface="Arial" panose="020B0604020202020204" pitchFamily="34" charset="0"/>
              </a:rPr>
              <a:t>表示导演执导某部电影的关系，从导演节点指向电影节点。</a:t>
            </a:r>
          </a:p>
          <a:p>
            <a:r>
              <a:rPr b="1" dirty="0">
                <a:sym typeface="Arial" panose="020B0604020202020204" pitchFamily="34" charset="0"/>
              </a:rPr>
              <a:t>2. 演员关系（ACTED_IN）: </a:t>
            </a:r>
            <a:r>
              <a:rPr dirty="0">
                <a:sym typeface="Arial" panose="020B0604020202020204" pitchFamily="34" charset="0"/>
              </a:rPr>
              <a:t>表示演员参演某部电影的关系，从演员节点指向电影节点。</a:t>
            </a:r>
          </a:p>
          <a:p>
            <a:r>
              <a:rPr b="1" dirty="0">
                <a:sym typeface="Arial" panose="020B0604020202020204" pitchFamily="34" charset="0"/>
              </a:rPr>
              <a:t>3. 电影包含产品关系（INCLUDE）: </a:t>
            </a:r>
            <a:r>
              <a:rPr dirty="0">
                <a:sym typeface="Arial" panose="020B0604020202020204" pitchFamily="34" charset="0"/>
              </a:rPr>
              <a:t>表示电影包含了特定产品的关系，从电影节点指向产品节点。</a:t>
            </a:r>
          </a:p>
          <a:p>
            <a:r>
              <a:rPr b="1" dirty="0">
                <a:sym typeface="Arial" panose="020B0604020202020204" pitchFamily="34" charset="0"/>
              </a:rPr>
              <a:t>4. 合作关系（COOPERATE）: </a:t>
            </a:r>
            <a:r>
              <a:rPr dirty="0">
                <a:sym typeface="Arial" panose="020B0604020202020204" pitchFamily="34" charset="0"/>
              </a:rPr>
              <a:t>表示演员与演员、导演与演员、导演与导演之间的合作关系，这是一种多用途的关系类型，用于连接合作的两个实体。</a:t>
            </a:r>
          </a:p>
        </p:txBody>
      </p:sp>
      <p:sp>
        <p:nvSpPr>
          <p:cNvPr id="59" name="Text Placeholder 33"/>
          <p:cNvSpPr txBox="1"/>
          <p:nvPr/>
        </p:nvSpPr>
        <p:spPr>
          <a:xfrm flipH="1">
            <a:off x="8442538" y="1757728"/>
            <a:ext cx="2251193"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spcBef>
                <a:spcPct val="0"/>
              </a:spcBef>
              <a:spcAft>
                <a:spcPct val="0"/>
              </a:spcAft>
              <a:defRPr sz="1600" b="1">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关系（边）的设计</a:t>
            </a:r>
          </a:p>
        </p:txBody>
      </p:sp>
      <p:sp>
        <p:nvSpPr>
          <p:cNvPr id="28" name="矩形 27"/>
          <p:cNvSpPr/>
          <p:nvPr/>
        </p:nvSpPr>
        <p:spPr>
          <a:xfrm>
            <a:off x="5042255" y="806307"/>
            <a:ext cx="2107490" cy="229870"/>
          </a:xfrm>
          <a:prstGeom prst="rect">
            <a:avLst/>
          </a:prstGeom>
        </p:spPr>
        <p:txBody>
          <a:bodyPr wrap="square">
            <a:spAutoFit/>
          </a:bodyPr>
          <a:lstStyle/>
          <a:p>
            <a:pPr algn="ctr">
              <a:defRPr/>
            </a:pPr>
            <a:r>
              <a:rPr lang="en-US" altLang="zh-CN" sz="9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GRAPH DATABASE DESIGN</a:t>
            </a:r>
          </a:p>
        </p:txBody>
      </p:sp>
      <p:sp>
        <p:nvSpPr>
          <p:cNvPr id="29" name="文本框 28"/>
          <p:cNvSpPr txBox="1"/>
          <p:nvPr/>
        </p:nvSpPr>
        <p:spPr>
          <a:xfrm>
            <a:off x="4729444" y="279400"/>
            <a:ext cx="2733114" cy="5835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Arial" panose="020B0604020202020204" pitchFamily="34" charset="0"/>
                <a:cs typeface="+mn-ea"/>
                <a:sym typeface="Arial" panose="020B0604020202020204" pitchFamily="34" charset="0"/>
              </a:rPr>
              <a:t>图数据库设计</a:t>
            </a:r>
          </a:p>
        </p:txBody>
      </p:sp>
      <p:grpSp>
        <p:nvGrpSpPr>
          <p:cNvPr id="30" name="组合 29"/>
          <p:cNvGrpSpPr/>
          <p:nvPr/>
        </p:nvGrpSpPr>
        <p:grpSpPr>
          <a:xfrm>
            <a:off x="2141839" y="556335"/>
            <a:ext cx="7908323" cy="108542"/>
            <a:chOff x="1837039" y="691984"/>
            <a:chExt cx="7908323" cy="108542"/>
          </a:xfrm>
        </p:grpSpPr>
        <p:cxnSp>
          <p:nvCxnSpPr>
            <p:cNvPr id="31" name="直接连接符 30"/>
            <p:cNvCxnSpPr/>
            <p:nvPr/>
          </p:nvCxnSpPr>
          <p:spPr>
            <a:xfrm flipH="1">
              <a:off x="3256384" y="691984"/>
              <a:ext cx="1039545"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837039" y="800526"/>
              <a:ext cx="245889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7286472" y="691984"/>
              <a:ext cx="245889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7286472" y="800526"/>
              <a:ext cx="1372336"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26"/>
          <p:cNvGrpSpPr/>
          <p:nvPr/>
        </p:nvGrpSpPr>
        <p:grpSpPr>
          <a:xfrm>
            <a:off x="7592759" y="1976450"/>
            <a:ext cx="376158" cy="321112"/>
            <a:chOff x="3440113" y="1050925"/>
            <a:chExt cx="390525" cy="333376"/>
          </a:xfrm>
          <a:solidFill>
            <a:schemeClr val="bg1"/>
          </a:solidFill>
        </p:grpSpPr>
        <p:sp>
          <p:nvSpPr>
            <p:cNvPr id="3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3765"/>
              <a:endParaRPr lang="en-US" sz="1200" dirty="0">
                <a:solidFill>
                  <a:schemeClr val="tx1">
                    <a:lumMod val="95000"/>
                    <a:lumOff val="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44" tIns="30472" rIns="60944" bIns="30472" numCol="1" anchor="t" anchorCtr="0" compatLnSpc="1"/>
            <a:lstStyle/>
            <a:p>
              <a:pPr defTabSz="913765"/>
              <a:endParaRPr lang="en-US" sz="1200" dirty="0">
                <a:solidFill>
                  <a:schemeClr val="tx1">
                    <a:lumMod val="95000"/>
                    <a:lumOff val="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3765"/>
              <a:endParaRPr lang="en-US" sz="1200" dirty="0">
                <a:solidFill>
                  <a:schemeClr val="tx1">
                    <a:lumMod val="95000"/>
                    <a:lumOff val="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3765"/>
              <a:endParaRPr lang="en-US" sz="1200" dirty="0">
                <a:solidFill>
                  <a:schemeClr val="tx1">
                    <a:lumMod val="95000"/>
                    <a:lumOff val="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3765"/>
              <a:endParaRPr lang="en-US" sz="1200" dirty="0">
                <a:solidFill>
                  <a:schemeClr val="tx1">
                    <a:lumMod val="95000"/>
                    <a:lumOff val="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3765"/>
              <a:endParaRPr lang="en-US" sz="1200" dirty="0">
                <a:solidFill>
                  <a:schemeClr val="tx1">
                    <a:lumMod val="95000"/>
                    <a:lumOff val="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4" name="组合 53"/>
          <p:cNvGrpSpPr/>
          <p:nvPr/>
        </p:nvGrpSpPr>
        <p:grpSpPr>
          <a:xfrm>
            <a:off x="3969562" y="1984096"/>
            <a:ext cx="372450" cy="285508"/>
            <a:chOff x="3691109" y="1994247"/>
            <a:chExt cx="550863" cy="422275"/>
          </a:xfrm>
          <a:solidFill>
            <a:schemeClr val="bg1"/>
          </a:solidFill>
        </p:grpSpPr>
        <p:sp>
          <p:nvSpPr>
            <p:cNvPr id="55" name="Freeform 39"/>
            <p:cNvSpPr/>
            <p:nvPr/>
          </p:nvSpPr>
          <p:spPr bwMode="auto">
            <a:xfrm>
              <a:off x="4041947" y="2135534"/>
              <a:ext cx="200025" cy="185738"/>
            </a:xfrm>
            <a:custGeom>
              <a:avLst/>
              <a:gdLst>
                <a:gd name="T0" fmla="*/ 78 w 112"/>
                <a:gd name="T1" fmla="*/ 0 h 104"/>
                <a:gd name="T2" fmla="*/ 71 w 112"/>
                <a:gd name="T3" fmla="*/ 0 h 104"/>
                <a:gd name="T4" fmla="*/ 55 w 112"/>
                <a:gd name="T5" fmla="*/ 46 h 104"/>
                <a:gd name="T6" fmla="*/ 39 w 112"/>
                <a:gd name="T7" fmla="*/ 0 h 104"/>
                <a:gd name="T8" fmla="*/ 33 w 112"/>
                <a:gd name="T9" fmla="*/ 0 h 104"/>
                <a:gd name="T10" fmla="*/ 0 w 112"/>
                <a:gd name="T11" fmla="*/ 28 h 104"/>
                <a:gd name="T12" fmla="*/ 54 w 112"/>
                <a:gd name="T13" fmla="*/ 100 h 104"/>
                <a:gd name="T14" fmla="*/ 54 w 112"/>
                <a:gd name="T15" fmla="*/ 104 h 104"/>
                <a:gd name="T16" fmla="*/ 112 w 112"/>
                <a:gd name="T17" fmla="*/ 104 h 104"/>
                <a:gd name="T18" fmla="*/ 112 w 112"/>
                <a:gd name="T19" fmla="*/ 38 h 104"/>
                <a:gd name="T20" fmla="*/ 78 w 112"/>
                <a:gd name="T2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04">
                  <a:moveTo>
                    <a:pt x="78" y="0"/>
                  </a:moveTo>
                  <a:cubicBezTo>
                    <a:pt x="71" y="0"/>
                    <a:pt x="71" y="0"/>
                    <a:pt x="71" y="0"/>
                  </a:cubicBezTo>
                  <a:cubicBezTo>
                    <a:pt x="55" y="46"/>
                    <a:pt x="55" y="46"/>
                    <a:pt x="55" y="46"/>
                  </a:cubicBezTo>
                  <a:cubicBezTo>
                    <a:pt x="39" y="0"/>
                    <a:pt x="39" y="0"/>
                    <a:pt x="39" y="0"/>
                  </a:cubicBezTo>
                  <a:cubicBezTo>
                    <a:pt x="33" y="0"/>
                    <a:pt x="33" y="0"/>
                    <a:pt x="33" y="0"/>
                  </a:cubicBezTo>
                  <a:cubicBezTo>
                    <a:pt x="17" y="0"/>
                    <a:pt x="4" y="12"/>
                    <a:pt x="0" y="28"/>
                  </a:cubicBezTo>
                  <a:cubicBezTo>
                    <a:pt x="30" y="36"/>
                    <a:pt x="54" y="65"/>
                    <a:pt x="54" y="100"/>
                  </a:cubicBezTo>
                  <a:cubicBezTo>
                    <a:pt x="54" y="104"/>
                    <a:pt x="54" y="104"/>
                    <a:pt x="54" y="104"/>
                  </a:cubicBezTo>
                  <a:cubicBezTo>
                    <a:pt x="112" y="104"/>
                    <a:pt x="112" y="104"/>
                    <a:pt x="112" y="104"/>
                  </a:cubicBezTo>
                  <a:cubicBezTo>
                    <a:pt x="112" y="38"/>
                    <a:pt x="112" y="38"/>
                    <a:pt x="112" y="38"/>
                  </a:cubicBezTo>
                  <a:cubicBezTo>
                    <a:pt x="112" y="17"/>
                    <a:pt x="97" y="0"/>
                    <a:pt x="7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chemeClr val="tx1">
                    <a:lumMod val="95000"/>
                    <a:lumOff val="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Oval 40"/>
            <p:cNvSpPr>
              <a:spLocks noChangeArrowheads="1"/>
            </p:cNvSpPr>
            <p:nvPr/>
          </p:nvSpPr>
          <p:spPr bwMode="auto">
            <a:xfrm>
              <a:off x="4087984" y="1994247"/>
              <a:ext cx="111125" cy="1127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chemeClr val="tx1">
                    <a:lumMod val="95000"/>
                    <a:lumOff val="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41"/>
            <p:cNvSpPr/>
            <p:nvPr/>
          </p:nvSpPr>
          <p:spPr bwMode="auto">
            <a:xfrm>
              <a:off x="3691109" y="2145059"/>
              <a:ext cx="198438" cy="185738"/>
            </a:xfrm>
            <a:custGeom>
              <a:avLst/>
              <a:gdLst>
                <a:gd name="T0" fmla="*/ 79 w 111"/>
                <a:gd name="T1" fmla="*/ 0 h 104"/>
                <a:gd name="T2" fmla="*/ 73 w 111"/>
                <a:gd name="T3" fmla="*/ 0 h 104"/>
                <a:gd name="T4" fmla="*/ 57 w 111"/>
                <a:gd name="T5" fmla="*/ 46 h 104"/>
                <a:gd name="T6" fmla="*/ 41 w 111"/>
                <a:gd name="T7" fmla="*/ 0 h 104"/>
                <a:gd name="T8" fmla="*/ 34 w 111"/>
                <a:gd name="T9" fmla="*/ 0 h 104"/>
                <a:gd name="T10" fmla="*/ 0 w 111"/>
                <a:gd name="T11" fmla="*/ 38 h 104"/>
                <a:gd name="T12" fmla="*/ 0 w 111"/>
                <a:gd name="T13" fmla="*/ 104 h 104"/>
                <a:gd name="T14" fmla="*/ 55 w 111"/>
                <a:gd name="T15" fmla="*/ 104 h 104"/>
                <a:gd name="T16" fmla="*/ 55 w 111"/>
                <a:gd name="T17" fmla="*/ 95 h 104"/>
                <a:gd name="T18" fmla="*/ 111 w 111"/>
                <a:gd name="T19" fmla="*/ 23 h 104"/>
                <a:gd name="T20" fmla="*/ 79 w 111"/>
                <a:gd name="T2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04">
                  <a:moveTo>
                    <a:pt x="79" y="0"/>
                  </a:moveTo>
                  <a:cubicBezTo>
                    <a:pt x="73" y="0"/>
                    <a:pt x="73" y="0"/>
                    <a:pt x="73" y="0"/>
                  </a:cubicBezTo>
                  <a:cubicBezTo>
                    <a:pt x="57" y="46"/>
                    <a:pt x="57" y="46"/>
                    <a:pt x="57" y="46"/>
                  </a:cubicBezTo>
                  <a:cubicBezTo>
                    <a:pt x="41" y="0"/>
                    <a:pt x="41" y="0"/>
                    <a:pt x="41" y="0"/>
                  </a:cubicBezTo>
                  <a:cubicBezTo>
                    <a:pt x="34" y="0"/>
                    <a:pt x="34" y="0"/>
                    <a:pt x="34" y="0"/>
                  </a:cubicBezTo>
                  <a:cubicBezTo>
                    <a:pt x="15" y="0"/>
                    <a:pt x="0" y="17"/>
                    <a:pt x="0" y="38"/>
                  </a:cubicBezTo>
                  <a:cubicBezTo>
                    <a:pt x="0" y="104"/>
                    <a:pt x="0" y="104"/>
                    <a:pt x="0" y="104"/>
                  </a:cubicBezTo>
                  <a:cubicBezTo>
                    <a:pt x="55" y="104"/>
                    <a:pt x="55" y="104"/>
                    <a:pt x="55" y="104"/>
                  </a:cubicBezTo>
                  <a:cubicBezTo>
                    <a:pt x="55" y="95"/>
                    <a:pt x="55" y="95"/>
                    <a:pt x="55" y="95"/>
                  </a:cubicBezTo>
                  <a:cubicBezTo>
                    <a:pt x="55" y="59"/>
                    <a:pt x="79" y="30"/>
                    <a:pt x="111" y="23"/>
                  </a:cubicBezTo>
                  <a:cubicBezTo>
                    <a:pt x="106" y="9"/>
                    <a:pt x="93" y="0"/>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chemeClr val="tx1">
                    <a:lumMod val="95000"/>
                    <a:lumOff val="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Oval 42"/>
            <p:cNvSpPr>
              <a:spLocks noChangeArrowheads="1"/>
            </p:cNvSpPr>
            <p:nvPr/>
          </p:nvSpPr>
          <p:spPr bwMode="auto">
            <a:xfrm>
              <a:off x="3733972" y="2002184"/>
              <a:ext cx="112713"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chemeClr val="tx1">
                    <a:lumMod val="95000"/>
                    <a:lumOff val="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43"/>
            <p:cNvSpPr/>
            <p:nvPr/>
          </p:nvSpPr>
          <p:spPr bwMode="auto">
            <a:xfrm>
              <a:off x="3840334" y="2232372"/>
              <a:ext cx="247650" cy="184150"/>
            </a:xfrm>
            <a:custGeom>
              <a:avLst/>
              <a:gdLst>
                <a:gd name="T0" fmla="*/ 112 w 139"/>
                <a:gd name="T1" fmla="*/ 3 h 103"/>
                <a:gd name="T2" fmla="*/ 97 w 139"/>
                <a:gd name="T3" fmla="*/ 0 h 103"/>
                <a:gd name="T4" fmla="*/ 89 w 139"/>
                <a:gd name="T5" fmla="*/ 0 h 103"/>
                <a:gd name="T6" fmla="*/ 69 w 139"/>
                <a:gd name="T7" fmla="*/ 56 h 103"/>
                <a:gd name="T8" fmla="*/ 50 w 139"/>
                <a:gd name="T9" fmla="*/ 0 h 103"/>
                <a:gd name="T10" fmla="*/ 42 w 139"/>
                <a:gd name="T11" fmla="*/ 0 h 103"/>
                <a:gd name="T12" fmla="*/ 31 w 139"/>
                <a:gd name="T13" fmla="*/ 1 h 103"/>
                <a:gd name="T14" fmla="*/ 0 w 139"/>
                <a:gd name="T15" fmla="*/ 46 h 103"/>
                <a:gd name="T16" fmla="*/ 0 w 139"/>
                <a:gd name="T17" fmla="*/ 55 h 103"/>
                <a:gd name="T18" fmla="*/ 0 w 139"/>
                <a:gd name="T19" fmla="*/ 103 h 103"/>
                <a:gd name="T20" fmla="*/ 139 w 139"/>
                <a:gd name="T21" fmla="*/ 103 h 103"/>
                <a:gd name="T22" fmla="*/ 139 w 139"/>
                <a:gd name="T23" fmla="*/ 50 h 103"/>
                <a:gd name="T24" fmla="*/ 139 w 139"/>
                <a:gd name="T25" fmla="*/ 46 h 103"/>
                <a:gd name="T26" fmla="*/ 112 w 139"/>
                <a:gd name="T27" fmla="*/ 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03">
                  <a:moveTo>
                    <a:pt x="112" y="3"/>
                  </a:moveTo>
                  <a:cubicBezTo>
                    <a:pt x="107" y="1"/>
                    <a:pt x="102" y="0"/>
                    <a:pt x="97" y="0"/>
                  </a:cubicBezTo>
                  <a:cubicBezTo>
                    <a:pt x="89" y="0"/>
                    <a:pt x="89" y="0"/>
                    <a:pt x="89" y="0"/>
                  </a:cubicBezTo>
                  <a:cubicBezTo>
                    <a:pt x="69" y="56"/>
                    <a:pt x="69" y="56"/>
                    <a:pt x="69" y="56"/>
                  </a:cubicBezTo>
                  <a:cubicBezTo>
                    <a:pt x="50" y="0"/>
                    <a:pt x="50" y="0"/>
                    <a:pt x="50" y="0"/>
                  </a:cubicBezTo>
                  <a:cubicBezTo>
                    <a:pt x="42" y="0"/>
                    <a:pt x="42" y="0"/>
                    <a:pt x="42" y="0"/>
                  </a:cubicBezTo>
                  <a:cubicBezTo>
                    <a:pt x="38" y="0"/>
                    <a:pt x="34" y="0"/>
                    <a:pt x="31" y="1"/>
                  </a:cubicBezTo>
                  <a:cubicBezTo>
                    <a:pt x="13" y="7"/>
                    <a:pt x="0" y="25"/>
                    <a:pt x="0" y="46"/>
                  </a:cubicBezTo>
                  <a:cubicBezTo>
                    <a:pt x="0" y="55"/>
                    <a:pt x="0" y="55"/>
                    <a:pt x="0" y="55"/>
                  </a:cubicBezTo>
                  <a:cubicBezTo>
                    <a:pt x="0" y="103"/>
                    <a:pt x="0" y="103"/>
                    <a:pt x="0" y="103"/>
                  </a:cubicBezTo>
                  <a:cubicBezTo>
                    <a:pt x="139" y="103"/>
                    <a:pt x="139" y="103"/>
                    <a:pt x="139" y="103"/>
                  </a:cubicBezTo>
                  <a:cubicBezTo>
                    <a:pt x="139" y="50"/>
                    <a:pt x="139" y="50"/>
                    <a:pt x="139" y="50"/>
                  </a:cubicBezTo>
                  <a:cubicBezTo>
                    <a:pt x="139" y="46"/>
                    <a:pt x="139" y="46"/>
                    <a:pt x="139" y="46"/>
                  </a:cubicBezTo>
                  <a:cubicBezTo>
                    <a:pt x="139" y="26"/>
                    <a:pt x="128" y="9"/>
                    <a:pt x="1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chemeClr val="tx1">
                    <a:lumMod val="95000"/>
                    <a:lumOff val="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44"/>
            <p:cNvSpPr/>
            <p:nvPr/>
          </p:nvSpPr>
          <p:spPr bwMode="auto">
            <a:xfrm>
              <a:off x="3894309" y="2057747"/>
              <a:ext cx="138113" cy="138113"/>
            </a:xfrm>
            <a:custGeom>
              <a:avLst/>
              <a:gdLst>
                <a:gd name="T0" fmla="*/ 38 w 77"/>
                <a:gd name="T1" fmla="*/ 0 h 77"/>
                <a:gd name="T2" fmla="*/ 0 w 77"/>
                <a:gd name="T3" fmla="*/ 38 h 77"/>
                <a:gd name="T4" fmla="*/ 16 w 77"/>
                <a:gd name="T5" fmla="*/ 69 h 77"/>
                <a:gd name="T6" fmla="*/ 38 w 77"/>
                <a:gd name="T7" fmla="*/ 77 h 77"/>
                <a:gd name="T8" fmla="*/ 61 w 77"/>
                <a:gd name="T9" fmla="*/ 69 h 77"/>
                <a:gd name="T10" fmla="*/ 77 w 77"/>
                <a:gd name="T11" fmla="*/ 38 h 77"/>
                <a:gd name="T12" fmla="*/ 38 w 77"/>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77" h="77">
                  <a:moveTo>
                    <a:pt x="38" y="0"/>
                  </a:moveTo>
                  <a:cubicBezTo>
                    <a:pt x="17" y="0"/>
                    <a:pt x="0" y="17"/>
                    <a:pt x="0" y="38"/>
                  </a:cubicBezTo>
                  <a:cubicBezTo>
                    <a:pt x="0" y="51"/>
                    <a:pt x="6" y="62"/>
                    <a:pt x="16" y="69"/>
                  </a:cubicBezTo>
                  <a:cubicBezTo>
                    <a:pt x="22" y="74"/>
                    <a:pt x="30" y="77"/>
                    <a:pt x="38" y="77"/>
                  </a:cubicBezTo>
                  <a:cubicBezTo>
                    <a:pt x="47" y="77"/>
                    <a:pt x="54" y="74"/>
                    <a:pt x="61" y="69"/>
                  </a:cubicBezTo>
                  <a:cubicBezTo>
                    <a:pt x="70" y="62"/>
                    <a:pt x="77" y="51"/>
                    <a:pt x="77" y="38"/>
                  </a:cubicBezTo>
                  <a:cubicBezTo>
                    <a:pt x="77" y="17"/>
                    <a:pt x="59"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chemeClr val="tx1">
                    <a:lumMod val="95000"/>
                    <a:lumOff val="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pic>
        <p:nvPicPr>
          <p:cNvPr id="2" name="图片 1"/>
          <p:cNvPicPr>
            <a:picLocks noChangeAspect="1"/>
          </p:cNvPicPr>
          <p:nvPr/>
        </p:nvPicPr>
        <p:blipFill>
          <a:blip r:embed="rId3"/>
          <a:stretch>
            <a:fillRect/>
          </a:stretch>
        </p:blipFill>
        <p:spPr>
          <a:xfrm>
            <a:off x="3749675" y="3030220"/>
            <a:ext cx="4693920" cy="27000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28" y="5459506"/>
            <a:ext cx="12194728" cy="1398494"/>
          </a:xfrm>
          <a:prstGeom prst="rect">
            <a:avLst/>
          </a:prstGeom>
          <a:solidFill>
            <a:srgbClr val="2C1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Content Placeholder 2"/>
          <p:cNvSpPr txBox="1"/>
          <p:nvPr/>
        </p:nvSpPr>
        <p:spPr>
          <a:xfrm>
            <a:off x="923925" y="5735955"/>
            <a:ext cx="2637155" cy="306705"/>
          </a:xfrm>
          <a:prstGeom prst="rect">
            <a:avLst/>
          </a:prstGeom>
        </p:spPr>
        <p:txBody>
          <a:bodyPr wrap="square">
            <a:spAutoFit/>
          </a:bodyPr>
          <a:lstStyle>
            <a:defPPr>
              <a:defRPr lang="zh-CN"/>
            </a:defPPr>
            <a:lvl1pPr>
              <a:lnSpc>
                <a:spcPct val="150000"/>
              </a:lnSpc>
              <a:defRPr sz="900">
                <a:solidFill>
                  <a:prstClr val="white">
                    <a:lumMod val="50000"/>
                  </a:prstClr>
                </a:solidFill>
                <a:latin typeface="Arial" panose="020B0604020202020204" pitchFamily="34" charset="0"/>
                <a:ea typeface="微软雅黑" panose="020B0503020204020204" pitchFamily="34" charset="-122"/>
                <a:cs typeface="+mn-ea"/>
              </a:defRPr>
            </a:lvl1pPr>
          </a:lstStyle>
          <a:p>
            <a:pPr>
              <a:lnSpc>
                <a:spcPct val="100000"/>
              </a:lnSpc>
            </a:pPr>
            <a:r>
              <a:rPr lang="zh-CN" altLang="en-US" sz="1400" b="1" dirty="0">
                <a:solidFill>
                  <a:schemeClr val="bg1"/>
                </a:solidFill>
                <a:sym typeface="Arial" panose="020B0604020202020204" pitchFamily="34" charset="0"/>
              </a:rPr>
              <a:t>关系型数据库（MySQL）</a:t>
            </a:r>
          </a:p>
        </p:txBody>
      </p:sp>
      <p:sp>
        <p:nvSpPr>
          <p:cNvPr id="21" name="Content Placeholder 2"/>
          <p:cNvSpPr txBox="1"/>
          <p:nvPr/>
        </p:nvSpPr>
        <p:spPr>
          <a:xfrm>
            <a:off x="4831715" y="5735955"/>
            <a:ext cx="2237105" cy="306705"/>
          </a:xfrm>
          <a:prstGeom prst="rect">
            <a:avLst/>
          </a:prstGeom>
        </p:spPr>
        <p:txBody>
          <a:bodyPr wrap="square">
            <a:spAutoFit/>
          </a:bodyPr>
          <a:lstStyle>
            <a:defPPr>
              <a:defRPr lang="zh-CN"/>
            </a:defPPr>
            <a:lvl1pPr>
              <a:lnSpc>
                <a:spcPct val="150000"/>
              </a:lnSpc>
              <a:defRPr sz="900">
                <a:solidFill>
                  <a:prstClr val="white">
                    <a:lumMod val="50000"/>
                  </a:prstClr>
                </a:solidFill>
                <a:latin typeface="Arial" panose="020B0604020202020204" pitchFamily="34" charset="0"/>
                <a:ea typeface="微软雅黑" panose="020B0503020204020204" pitchFamily="34" charset="-122"/>
                <a:cs typeface="+mn-ea"/>
              </a:defRPr>
            </a:lvl1pPr>
          </a:lstStyle>
          <a:p>
            <a:pPr>
              <a:lnSpc>
                <a:spcPct val="100000"/>
              </a:lnSpc>
            </a:pPr>
            <a:r>
              <a:rPr lang="zh-CN" altLang="en-US" sz="1400" b="1" dirty="0">
                <a:solidFill>
                  <a:schemeClr val="bg1"/>
                </a:solidFill>
                <a:sym typeface="Arial" panose="020B0604020202020204" pitchFamily="34" charset="0"/>
              </a:rPr>
              <a:t>分布式文件系统（Hive）</a:t>
            </a:r>
          </a:p>
        </p:txBody>
      </p:sp>
      <p:sp>
        <p:nvSpPr>
          <p:cNvPr id="18" name="Content Placeholder 2"/>
          <p:cNvSpPr txBox="1"/>
          <p:nvPr/>
        </p:nvSpPr>
        <p:spPr>
          <a:xfrm>
            <a:off x="9045365" y="5736124"/>
            <a:ext cx="1931813" cy="306705"/>
          </a:xfrm>
          <a:prstGeom prst="rect">
            <a:avLst/>
          </a:prstGeom>
        </p:spPr>
        <p:txBody>
          <a:bodyPr wrap="square">
            <a:spAutoFit/>
          </a:bodyPr>
          <a:lstStyle>
            <a:defPPr>
              <a:defRPr lang="zh-CN"/>
            </a:defPPr>
            <a:lvl1pPr>
              <a:lnSpc>
                <a:spcPct val="150000"/>
              </a:lnSpc>
              <a:defRPr sz="900">
                <a:solidFill>
                  <a:prstClr val="white">
                    <a:lumMod val="50000"/>
                  </a:prstClr>
                </a:solidFill>
                <a:latin typeface="Arial" panose="020B0604020202020204" pitchFamily="34" charset="0"/>
                <a:ea typeface="微软雅黑" panose="020B0503020204020204" pitchFamily="34" charset="-122"/>
                <a:cs typeface="+mn-ea"/>
              </a:defRPr>
            </a:lvl1pPr>
          </a:lstStyle>
          <a:p>
            <a:pPr>
              <a:lnSpc>
                <a:spcPct val="100000"/>
              </a:lnSpc>
            </a:pPr>
            <a:r>
              <a:rPr lang="zh-CN" altLang="en-US" sz="1400" b="1" dirty="0">
                <a:solidFill>
                  <a:schemeClr val="bg1"/>
                </a:solidFill>
                <a:sym typeface="Arial" panose="020B0604020202020204" pitchFamily="34" charset="0"/>
              </a:rPr>
              <a:t>图数据库（Neo4j）</a:t>
            </a:r>
          </a:p>
        </p:txBody>
      </p:sp>
      <p:sp>
        <p:nvSpPr>
          <p:cNvPr id="15" name="矩形 14"/>
          <p:cNvSpPr/>
          <p:nvPr/>
        </p:nvSpPr>
        <p:spPr>
          <a:xfrm>
            <a:off x="5042535" y="806450"/>
            <a:ext cx="2331085" cy="368300"/>
          </a:xfrm>
          <a:prstGeom prst="rect">
            <a:avLst/>
          </a:prstGeom>
        </p:spPr>
        <p:txBody>
          <a:bodyPr wrap="square">
            <a:spAutoFit/>
          </a:bodyPr>
          <a:lstStyle/>
          <a:p>
            <a:pPr algn="ctr">
              <a:defRPr/>
            </a:pPr>
            <a:r>
              <a:rPr lang="en-US" altLang="zh-CN" sz="9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STORAGE METHODS AND OPTIMIZATION</a:t>
            </a:r>
          </a:p>
        </p:txBody>
      </p:sp>
      <p:sp>
        <p:nvSpPr>
          <p:cNvPr id="17" name="文本框 16"/>
          <p:cNvSpPr txBox="1"/>
          <p:nvPr/>
        </p:nvSpPr>
        <p:spPr>
          <a:xfrm>
            <a:off x="4729444" y="279400"/>
            <a:ext cx="2733114" cy="521970"/>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2800" b="1" dirty="0">
                <a:solidFill>
                  <a:schemeClr val="tx1">
                    <a:lumMod val="75000"/>
                    <a:lumOff val="25000"/>
                  </a:schemeClr>
                </a:solidFill>
                <a:latin typeface="Arial" panose="020B0604020202020204" pitchFamily="34" charset="0"/>
                <a:cs typeface="+mn-ea"/>
                <a:sym typeface="Arial" panose="020B0604020202020204" pitchFamily="34" charset="0"/>
              </a:rPr>
              <a:t>存储方式与优化</a:t>
            </a:r>
          </a:p>
        </p:txBody>
      </p:sp>
      <p:grpSp>
        <p:nvGrpSpPr>
          <p:cNvPr id="19" name="组合 18"/>
          <p:cNvGrpSpPr/>
          <p:nvPr/>
        </p:nvGrpSpPr>
        <p:grpSpPr>
          <a:xfrm>
            <a:off x="2141839" y="556335"/>
            <a:ext cx="7908323" cy="108542"/>
            <a:chOff x="1837039" y="691984"/>
            <a:chExt cx="7908323" cy="108542"/>
          </a:xfrm>
        </p:grpSpPr>
        <p:cxnSp>
          <p:nvCxnSpPr>
            <p:cNvPr id="20" name="直接连接符 19"/>
            <p:cNvCxnSpPr/>
            <p:nvPr/>
          </p:nvCxnSpPr>
          <p:spPr>
            <a:xfrm flipH="1">
              <a:off x="3256384" y="691984"/>
              <a:ext cx="1039545"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837039" y="800526"/>
              <a:ext cx="245889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7286472" y="691984"/>
              <a:ext cx="2458890"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7286472" y="800526"/>
              <a:ext cx="1372336"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24" name="Content Placeholder 2"/>
          <p:cNvSpPr txBox="1"/>
          <p:nvPr/>
        </p:nvSpPr>
        <p:spPr>
          <a:xfrm>
            <a:off x="923846" y="6059216"/>
            <a:ext cx="1931813" cy="526554"/>
          </a:xfrm>
          <a:prstGeom prst="rect">
            <a:avLst/>
          </a:prstGeom>
        </p:spPr>
        <p:txBody>
          <a:bodyPr wrap="square">
            <a:spAutoFit/>
          </a:bodyPr>
          <a:lstStyle>
            <a:defPPr>
              <a:defRPr lang="zh-CN"/>
            </a:defPPr>
            <a:lvl1pPr>
              <a:lnSpc>
                <a:spcPct val="150000"/>
              </a:lnSpc>
              <a:defRPr sz="900">
                <a:solidFill>
                  <a:prstClr val="white">
                    <a:lumMod val="50000"/>
                  </a:prstClr>
                </a:solidFill>
                <a:latin typeface="Arial" panose="020B0604020202020204" pitchFamily="34" charset="0"/>
                <a:ea typeface="微软雅黑" panose="020B0503020204020204" pitchFamily="34" charset="-122"/>
                <a:cs typeface="+mn-ea"/>
              </a:defRPr>
            </a:lvl1pPr>
          </a:lstStyle>
          <a:p>
            <a:r>
              <a:rPr lang="zh-CN" altLang="en-US" sz="1000" dirty="0">
                <a:solidFill>
                  <a:schemeClr val="bg1">
                    <a:lumMod val="85000"/>
                  </a:schemeClr>
                </a:solidFill>
                <a:sym typeface="Arial" panose="020B0604020202020204" pitchFamily="34" charset="0"/>
              </a:rPr>
              <a:t>电商大促之时，利用各类营销手段、吸引消费者的注意</a:t>
            </a:r>
            <a:r>
              <a:rPr lang="en-US" sz="1000" dirty="0">
                <a:solidFill>
                  <a:schemeClr val="bg1">
                    <a:lumMod val="85000"/>
                  </a:schemeClr>
                </a:solidFill>
                <a:sym typeface="Arial" panose="020B0604020202020204" pitchFamily="34" charset="0"/>
              </a:rPr>
              <a:t>. </a:t>
            </a:r>
          </a:p>
        </p:txBody>
      </p:sp>
      <p:sp>
        <p:nvSpPr>
          <p:cNvPr id="25" name="Content Placeholder 2"/>
          <p:cNvSpPr txBox="1"/>
          <p:nvPr/>
        </p:nvSpPr>
        <p:spPr>
          <a:xfrm>
            <a:off x="4831731" y="6059217"/>
            <a:ext cx="1931813" cy="526554"/>
          </a:xfrm>
          <a:prstGeom prst="rect">
            <a:avLst/>
          </a:prstGeom>
        </p:spPr>
        <p:txBody>
          <a:bodyPr wrap="square">
            <a:spAutoFit/>
          </a:bodyPr>
          <a:lstStyle>
            <a:defPPr>
              <a:defRPr lang="zh-CN"/>
            </a:defPPr>
            <a:lvl1pPr>
              <a:lnSpc>
                <a:spcPct val="150000"/>
              </a:lnSpc>
              <a:defRPr sz="900">
                <a:solidFill>
                  <a:prstClr val="white">
                    <a:lumMod val="50000"/>
                  </a:prstClr>
                </a:solidFill>
                <a:latin typeface="Arial" panose="020B0604020202020204" pitchFamily="34" charset="0"/>
                <a:ea typeface="微软雅黑" panose="020B0503020204020204" pitchFamily="34" charset="-122"/>
                <a:cs typeface="+mn-ea"/>
              </a:defRPr>
            </a:lvl1pPr>
          </a:lstStyle>
          <a:p>
            <a:r>
              <a:rPr lang="zh-CN" altLang="en-US" sz="1000" dirty="0">
                <a:solidFill>
                  <a:schemeClr val="bg1">
                    <a:lumMod val="85000"/>
                  </a:schemeClr>
                </a:solidFill>
                <a:sym typeface="Arial" panose="020B0604020202020204" pitchFamily="34" charset="0"/>
              </a:rPr>
              <a:t>电商大促之时，利用各类营销手段、吸引消费者的注意</a:t>
            </a:r>
            <a:endParaRPr lang="en-US" sz="1000" dirty="0">
              <a:solidFill>
                <a:schemeClr val="bg1">
                  <a:lumMod val="85000"/>
                </a:schemeClr>
              </a:solidFill>
              <a:sym typeface="Arial" panose="020B0604020202020204" pitchFamily="34" charset="0"/>
            </a:endParaRPr>
          </a:p>
        </p:txBody>
      </p:sp>
      <p:sp>
        <p:nvSpPr>
          <p:cNvPr id="26" name="Content Placeholder 2"/>
          <p:cNvSpPr txBox="1"/>
          <p:nvPr/>
        </p:nvSpPr>
        <p:spPr>
          <a:xfrm>
            <a:off x="9045365" y="6059217"/>
            <a:ext cx="1931813" cy="526554"/>
          </a:xfrm>
          <a:prstGeom prst="rect">
            <a:avLst/>
          </a:prstGeom>
        </p:spPr>
        <p:txBody>
          <a:bodyPr wrap="square">
            <a:spAutoFit/>
          </a:bodyPr>
          <a:lstStyle>
            <a:defPPr>
              <a:defRPr lang="zh-CN"/>
            </a:defPPr>
            <a:lvl1pPr>
              <a:lnSpc>
                <a:spcPct val="150000"/>
              </a:lnSpc>
              <a:defRPr sz="900">
                <a:solidFill>
                  <a:prstClr val="white">
                    <a:lumMod val="50000"/>
                  </a:prstClr>
                </a:solidFill>
                <a:latin typeface="Arial" panose="020B0604020202020204" pitchFamily="34" charset="0"/>
                <a:ea typeface="微软雅黑" panose="020B0503020204020204" pitchFamily="34" charset="-122"/>
                <a:cs typeface="+mn-ea"/>
              </a:defRPr>
            </a:lvl1pPr>
          </a:lstStyle>
          <a:p>
            <a:r>
              <a:rPr lang="zh-CN" altLang="en-US" sz="1000" dirty="0">
                <a:solidFill>
                  <a:schemeClr val="bg1">
                    <a:lumMod val="85000"/>
                  </a:schemeClr>
                </a:solidFill>
                <a:sym typeface="Arial" panose="020B0604020202020204" pitchFamily="34" charset="0"/>
              </a:rPr>
              <a:t>电商大促之时，利用各类营销手段、吸引消费者的注意</a:t>
            </a:r>
            <a:endParaRPr lang="en-US" sz="1000" dirty="0">
              <a:solidFill>
                <a:schemeClr val="bg1">
                  <a:lumMod val="85000"/>
                </a:schemeClr>
              </a:solidFill>
              <a:sym typeface="Arial" panose="020B0604020202020204" pitchFamily="34" charset="0"/>
            </a:endParaRPr>
          </a:p>
        </p:txBody>
      </p:sp>
      <p:pic>
        <p:nvPicPr>
          <p:cNvPr id="2" name="图片 1"/>
          <p:cNvPicPr>
            <a:picLocks noChangeAspect="1"/>
          </p:cNvPicPr>
          <p:nvPr/>
        </p:nvPicPr>
        <p:blipFill>
          <a:blip r:embed="rId3"/>
          <a:srcRect r="20334"/>
          <a:stretch>
            <a:fillRect/>
          </a:stretch>
        </p:blipFill>
        <p:spPr>
          <a:xfrm>
            <a:off x="372745" y="1183005"/>
            <a:ext cx="5050790" cy="2397760"/>
          </a:xfrm>
          <a:prstGeom prst="rect">
            <a:avLst/>
          </a:prstGeom>
        </p:spPr>
      </p:pic>
      <p:pic>
        <p:nvPicPr>
          <p:cNvPr id="3" name="图片 2"/>
          <p:cNvPicPr>
            <a:picLocks noChangeAspect="1"/>
          </p:cNvPicPr>
          <p:nvPr/>
        </p:nvPicPr>
        <p:blipFill>
          <a:blip r:embed="rId4"/>
          <a:stretch>
            <a:fillRect/>
          </a:stretch>
        </p:blipFill>
        <p:spPr>
          <a:xfrm>
            <a:off x="5423535" y="1179830"/>
            <a:ext cx="6201410" cy="4088765"/>
          </a:xfrm>
          <a:prstGeom prst="rect">
            <a:avLst/>
          </a:prstGeom>
        </p:spPr>
      </p:pic>
      <p:pic>
        <p:nvPicPr>
          <p:cNvPr id="4" name="图片 3"/>
          <p:cNvPicPr>
            <a:picLocks noChangeAspect="1"/>
          </p:cNvPicPr>
          <p:nvPr/>
        </p:nvPicPr>
        <p:blipFill>
          <a:blip r:embed="rId5"/>
          <a:stretch>
            <a:fillRect/>
          </a:stretch>
        </p:blipFill>
        <p:spPr>
          <a:xfrm>
            <a:off x="372110" y="3103880"/>
            <a:ext cx="5051425" cy="2190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黑">
  <a:themeElements>
    <a:clrScheme name="1_微软雅黑 1">
      <a:dk1>
        <a:srgbClr val="000000"/>
      </a:dk1>
      <a:lt1>
        <a:srgbClr val="FFFFFF"/>
      </a:lt1>
      <a:dk2>
        <a:srgbClr val="44546A"/>
      </a:dk2>
      <a:lt2>
        <a:srgbClr val="E7E6E6"/>
      </a:lt2>
      <a:accent1>
        <a:srgbClr val="C63E55"/>
      </a:accent1>
      <a:accent2>
        <a:srgbClr val="34457A"/>
      </a:accent2>
      <a:accent3>
        <a:srgbClr val="FFFFFF"/>
      </a:accent3>
      <a:accent4>
        <a:srgbClr val="000000"/>
      </a:accent4>
      <a:accent5>
        <a:srgbClr val="DFAFB4"/>
      </a:accent5>
      <a:accent6>
        <a:srgbClr val="2E3E6E"/>
      </a:accent6>
      <a:hlink>
        <a:srgbClr val="0563C1"/>
      </a:hlink>
      <a:folHlink>
        <a:srgbClr val="954F72"/>
      </a:folHlink>
    </a:clrScheme>
    <a:fontScheme name="w02yq0on">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微软雅黑 Light" panose="020B0502040204020203"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微软雅黑 Light" panose="020B0502040204020203" pitchFamily="2" charset="-122"/>
          </a:defRPr>
        </a:defPPr>
      </a:lstStyle>
    </a:lnDef>
  </a:objectDefaults>
  <a:extraClrSchemeLst>
    <a:extraClrScheme>
      <a:clrScheme name="1_微软雅黑 1">
        <a:dk1>
          <a:srgbClr val="000000"/>
        </a:dk1>
        <a:lt1>
          <a:srgbClr val="FFFFFF"/>
        </a:lt1>
        <a:dk2>
          <a:srgbClr val="44546A"/>
        </a:dk2>
        <a:lt2>
          <a:srgbClr val="E7E6E6"/>
        </a:lt2>
        <a:accent1>
          <a:srgbClr val="C63E55"/>
        </a:accent1>
        <a:accent2>
          <a:srgbClr val="34457A"/>
        </a:accent2>
        <a:accent3>
          <a:srgbClr val="FFFFFF"/>
        </a:accent3>
        <a:accent4>
          <a:srgbClr val="000000"/>
        </a:accent4>
        <a:accent5>
          <a:srgbClr val="DFAFB4"/>
        </a:accent5>
        <a:accent6>
          <a:srgbClr val="2E3E6E"/>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704</Words>
  <Application>Microsoft Office PowerPoint</Application>
  <PresentationFormat>宽屏</PresentationFormat>
  <Paragraphs>135</Paragraphs>
  <Slides>12</Slides>
  <Notes>12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12</vt:i4>
      </vt:variant>
    </vt:vector>
  </HeadingPairs>
  <TitlesOfParts>
    <vt:vector size="17" baseType="lpstr">
      <vt:lpstr>微软雅黑</vt:lpstr>
      <vt:lpstr>微软雅黑 Light</vt:lpstr>
      <vt:lpstr>Arial</vt:lpstr>
      <vt:lpstr>Calibri</vt:lpstr>
      <vt:lpstr>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wwwsy03@outlook.com</cp:lastModifiedBy>
  <cp:revision>70</cp:revision>
  <dcterms:created xsi:type="dcterms:W3CDTF">2023-12-31T09:54:25Z</dcterms:created>
  <dcterms:modified xsi:type="dcterms:W3CDTF">2023-12-31T10:01:39Z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2052-6.0.2.8225</vt:lpwstr>
  </property>
  <property fmtid="{D5CDD505-2E9C-101B-9397-08002B2CF9AE}" pid="3" name="KSOTemplateUUID">
    <vt:lpwstr>v1.0_mb_MORC0B3bXAwSLW7X5amgtQ==</vt:lpwstr>
  </property>
  <property fmtid="{D5CDD505-2E9C-101B-9397-08002B2CF9AE}" pid="4" name="ICV">
    <vt:lpwstr>20375D43DA71649AEEFC906523EC43EE_41</vt:lpwstr>
  </property>
</Properties>
</file>